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64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D468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60" d="100"/>
          <a:sy n="60" d="100"/>
        </p:scale>
        <p:origin x="984" y="53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3/30/2025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3/30/2025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3/30/2025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010400" cy="1143000"/>
          </a:xfrm>
        </p:spPr>
        <p:txBody>
          <a:bodyPr>
            <a:normAutofit/>
          </a:bodyPr>
          <a:lstStyle>
            <a:lvl1pPr algn="l">
              <a:defRPr sz="3200">
                <a:solidFill>
                  <a:srgbClr val="1D4684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3/30/2025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‹N›</a:t>
            </a:fld>
            <a:endParaRPr lang="en-US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DD35A0EC-3E10-4733-814E-F727629705C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4300" y="369888"/>
            <a:ext cx="95250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8A64AA01-BE0F-FF07-310B-C12047395B36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051" b="42436"/>
          <a:stretch/>
        </p:blipFill>
        <p:spPr bwMode="auto">
          <a:xfrm>
            <a:off x="6520962" y="6167966"/>
            <a:ext cx="2623038" cy="6402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>
            <a:extLst>
              <a:ext uri="{FF2B5EF4-FFF2-40B4-BE49-F238E27FC236}">
                <a16:creationId xmlns:a16="http://schemas.microsoft.com/office/drawing/2014/main" id="{F387313C-5745-BBB1-6E03-9210CAA58A52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23987"/>
            <a:ext cx="5434013" cy="5434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3/30/2025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3/30/2025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3/30/2025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3/30/2025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3/30/2025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3/30/2025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3/30/2025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microsoft.com/office/2007/relationships/hdphoto" Target="../media/hdphoto1.wdp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3/30/2025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‹N›</a:t>
            </a:fld>
            <a:endParaRPr lang="en-US"/>
          </a:p>
        </p:txBody>
      </p:sp>
      <p:pic>
        <p:nvPicPr>
          <p:cNvPr id="7" name="Picture 2">
            <a:extLst>
              <a:ext uri="{FF2B5EF4-FFF2-40B4-BE49-F238E27FC236}">
                <a16:creationId xmlns:a16="http://schemas.microsoft.com/office/drawing/2014/main" id="{CA8423B5-28A6-633F-217F-1F888E516FD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4300" y="369888"/>
            <a:ext cx="95250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>
            <a:extLst>
              <a:ext uri="{FF2B5EF4-FFF2-40B4-BE49-F238E27FC236}">
                <a16:creationId xmlns:a16="http://schemas.microsoft.com/office/drawing/2014/main" id="{BA56FB4C-B4D3-F1BA-D095-5BDEADBDA315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051" b="42436"/>
          <a:stretch/>
        </p:blipFill>
        <p:spPr bwMode="auto">
          <a:xfrm>
            <a:off x="6520962" y="6167966"/>
            <a:ext cx="2623038" cy="6402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6">
            <a:extLst>
              <a:ext uri="{FF2B5EF4-FFF2-40B4-BE49-F238E27FC236}">
                <a16:creationId xmlns:a16="http://schemas.microsoft.com/office/drawing/2014/main" id="{F74FBDF8-0AF2-82DA-D68E-395CA0868C11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5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23987"/>
            <a:ext cx="5434013" cy="5434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199D0D-5E5F-A536-B666-DE54FAB1A4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E68A05-4019-AE3F-CB3A-F7E21B99CED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t>Comunicare efficacemente il progetto al Comune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88D98AC-D3FC-19E1-1A3E-9A89C8EFF5F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t>Linee guida operative per studenti del progetto CLAb</a:t>
            </a:r>
          </a:p>
        </p:txBody>
      </p:sp>
    </p:spTree>
    <p:extLst>
      <p:ext uri="{BB962C8B-B14F-4D97-AF65-F5344CB8AC3E}">
        <p14:creationId xmlns:p14="http://schemas.microsoft.com/office/powerpoint/2010/main" val="27419043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29500" cy="1143000"/>
          </a:xfrm>
        </p:spPr>
        <p:txBody>
          <a:bodyPr>
            <a:normAutofit/>
          </a:bodyPr>
          <a:lstStyle/>
          <a:p>
            <a:r>
              <a:rPr dirty="0"/>
              <a:t>1. </a:t>
            </a:r>
            <a:r>
              <a:rPr dirty="0" err="1"/>
              <a:t>Allineamento</a:t>
            </a:r>
            <a:r>
              <a:rPr dirty="0"/>
              <a:t> con le </a:t>
            </a:r>
            <a:r>
              <a:rPr dirty="0" err="1"/>
              <a:t>Priorità</a:t>
            </a:r>
            <a:r>
              <a:rPr dirty="0"/>
              <a:t> del </a:t>
            </a:r>
            <a:r>
              <a:rPr dirty="0" err="1"/>
              <a:t>Comune</a:t>
            </a:r>
            <a:endParaRPr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b="1" dirty="0" err="1"/>
              <a:t>Obiettivo</a:t>
            </a:r>
            <a:r>
              <a:rPr dirty="0"/>
              <a:t>:</a:t>
            </a:r>
          </a:p>
          <a:p>
            <a:pPr marL="0" indent="0">
              <a:buNone/>
            </a:pPr>
            <a:r>
              <a:rPr dirty="0" err="1"/>
              <a:t>Dimostrare</a:t>
            </a:r>
            <a:r>
              <a:rPr dirty="0"/>
              <a:t> </a:t>
            </a:r>
            <a:r>
              <a:rPr dirty="0" err="1"/>
              <a:t>che</a:t>
            </a:r>
            <a:r>
              <a:rPr dirty="0"/>
              <a:t> il </a:t>
            </a:r>
            <a:r>
              <a:rPr dirty="0" err="1"/>
              <a:t>progetto</a:t>
            </a:r>
            <a:r>
              <a:rPr dirty="0"/>
              <a:t> </a:t>
            </a:r>
            <a:r>
              <a:rPr dirty="0" err="1"/>
              <a:t>si</a:t>
            </a:r>
            <a:r>
              <a:rPr dirty="0"/>
              <a:t> </a:t>
            </a:r>
            <a:r>
              <a:rPr dirty="0" err="1"/>
              <a:t>inserisce</a:t>
            </a:r>
            <a:r>
              <a:rPr dirty="0"/>
              <a:t> </a:t>
            </a:r>
            <a:r>
              <a:rPr dirty="0" err="1"/>
              <a:t>negli</a:t>
            </a:r>
            <a:r>
              <a:rPr dirty="0"/>
              <a:t> </a:t>
            </a:r>
            <a:r>
              <a:rPr dirty="0" err="1"/>
              <a:t>obiettivi</a:t>
            </a:r>
            <a:r>
              <a:rPr dirty="0"/>
              <a:t> </a:t>
            </a:r>
            <a:r>
              <a:rPr dirty="0" err="1"/>
              <a:t>strategici</a:t>
            </a:r>
            <a:r>
              <a:rPr dirty="0"/>
              <a:t> </a:t>
            </a:r>
            <a:r>
              <a:rPr dirty="0" err="1"/>
              <a:t>già</a:t>
            </a:r>
            <a:r>
              <a:rPr dirty="0"/>
              <a:t> </a:t>
            </a:r>
            <a:r>
              <a:rPr dirty="0" err="1"/>
              <a:t>dichiarati</a:t>
            </a:r>
            <a:r>
              <a:rPr dirty="0"/>
              <a:t> dal </a:t>
            </a:r>
            <a:r>
              <a:rPr dirty="0" err="1"/>
              <a:t>Comune</a:t>
            </a:r>
            <a:r>
              <a:rPr dirty="0"/>
              <a:t>.</a:t>
            </a:r>
          </a:p>
          <a:p>
            <a:pPr marL="0" indent="0">
              <a:buNone/>
            </a:pPr>
            <a:endParaRPr dirty="0"/>
          </a:p>
          <a:p>
            <a:pPr marL="0" indent="0">
              <a:buNone/>
            </a:pPr>
            <a:r>
              <a:rPr b="1" dirty="0" err="1"/>
              <a:t>Azioni</a:t>
            </a:r>
            <a:r>
              <a:rPr dirty="0"/>
              <a:t> :</a:t>
            </a:r>
          </a:p>
          <a:p>
            <a:pPr marL="0" indent="0">
              <a:buNone/>
            </a:pPr>
            <a:r>
              <a:rPr dirty="0"/>
              <a:t>- </a:t>
            </a:r>
            <a:r>
              <a:rPr dirty="0" err="1"/>
              <a:t>Analizzare</a:t>
            </a:r>
            <a:r>
              <a:rPr dirty="0"/>
              <a:t> </a:t>
            </a:r>
            <a:r>
              <a:rPr lang="it-IT" dirty="0"/>
              <a:t>obiettivi e </a:t>
            </a:r>
            <a:r>
              <a:rPr dirty="0" err="1"/>
              <a:t>documenti</a:t>
            </a:r>
            <a:r>
              <a:rPr dirty="0"/>
              <a:t> </a:t>
            </a:r>
            <a:r>
              <a:rPr dirty="0" err="1"/>
              <a:t>strategici</a:t>
            </a:r>
            <a:r>
              <a:rPr dirty="0"/>
              <a:t> </a:t>
            </a:r>
            <a:r>
              <a:rPr dirty="0" err="1"/>
              <a:t>locali</a:t>
            </a:r>
            <a:endParaRPr dirty="0"/>
          </a:p>
          <a:p>
            <a:pPr marL="0" indent="0">
              <a:buNone/>
            </a:pPr>
            <a:r>
              <a:rPr dirty="0"/>
              <a:t>- </a:t>
            </a:r>
            <a:r>
              <a:rPr dirty="0" err="1"/>
              <a:t>Citare</a:t>
            </a:r>
            <a:r>
              <a:rPr dirty="0"/>
              <a:t> </a:t>
            </a:r>
            <a:r>
              <a:rPr dirty="0" err="1"/>
              <a:t>esplicitamente</a:t>
            </a:r>
            <a:r>
              <a:rPr dirty="0"/>
              <a:t> le </a:t>
            </a:r>
            <a:r>
              <a:rPr dirty="0" err="1"/>
              <a:t>politiche</a:t>
            </a:r>
            <a:r>
              <a:rPr dirty="0"/>
              <a:t> </a:t>
            </a:r>
            <a:r>
              <a:rPr dirty="0" err="1"/>
              <a:t>comunali</a:t>
            </a:r>
            <a:r>
              <a:rPr dirty="0"/>
              <a:t> a cui </a:t>
            </a:r>
            <a:r>
              <a:rPr dirty="0" err="1"/>
              <a:t>si</a:t>
            </a:r>
            <a:r>
              <a:rPr dirty="0"/>
              <a:t> </a:t>
            </a:r>
            <a:r>
              <a:rPr dirty="0" err="1"/>
              <a:t>risponde</a:t>
            </a:r>
            <a:r>
              <a:rPr dirty="0"/>
              <a:t>.</a:t>
            </a:r>
          </a:p>
          <a:p>
            <a:pPr marL="0" indent="0">
              <a:buNone/>
            </a:pPr>
            <a:r>
              <a:rPr dirty="0"/>
              <a:t>- </a:t>
            </a:r>
            <a:r>
              <a:rPr dirty="0" err="1"/>
              <a:t>Usare</a:t>
            </a:r>
            <a:r>
              <a:rPr dirty="0"/>
              <a:t> lo </a:t>
            </a:r>
            <a:r>
              <a:rPr dirty="0" err="1"/>
              <a:t>stesso</a:t>
            </a:r>
            <a:r>
              <a:rPr dirty="0"/>
              <a:t> </a:t>
            </a:r>
            <a:r>
              <a:rPr dirty="0" err="1"/>
              <a:t>linguaggio</a:t>
            </a:r>
            <a:r>
              <a:rPr dirty="0"/>
              <a:t> </a:t>
            </a:r>
            <a:r>
              <a:rPr dirty="0" err="1"/>
              <a:t>delle</a:t>
            </a:r>
            <a:r>
              <a:rPr dirty="0"/>
              <a:t> </a:t>
            </a:r>
            <a:r>
              <a:rPr dirty="0" err="1"/>
              <a:t>politiche</a:t>
            </a:r>
            <a:r>
              <a:rPr dirty="0"/>
              <a:t> </a:t>
            </a:r>
            <a:r>
              <a:rPr dirty="0" err="1"/>
              <a:t>pubbliche</a:t>
            </a:r>
            <a:r>
              <a:rPr dirty="0"/>
              <a:t> per </a:t>
            </a:r>
            <a:r>
              <a:rPr dirty="0" err="1"/>
              <a:t>aumentare</a:t>
            </a:r>
            <a:r>
              <a:rPr dirty="0"/>
              <a:t> </a:t>
            </a:r>
            <a:r>
              <a:rPr dirty="0" err="1"/>
              <a:t>affinità</a:t>
            </a:r>
            <a:r>
              <a:rPr dirty="0"/>
              <a:t>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2. Valore Economico del Progetto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b="1" dirty="0" err="1"/>
              <a:t>Obiettivo</a:t>
            </a:r>
            <a:r>
              <a:rPr dirty="0"/>
              <a:t>:</a:t>
            </a:r>
          </a:p>
          <a:p>
            <a:pPr marL="0" indent="0">
              <a:buNone/>
            </a:pPr>
            <a:r>
              <a:rPr dirty="0"/>
              <a:t>Far </a:t>
            </a:r>
            <a:r>
              <a:rPr dirty="0" err="1"/>
              <a:t>percepire</a:t>
            </a:r>
            <a:r>
              <a:rPr dirty="0"/>
              <a:t> il </a:t>
            </a:r>
            <a:r>
              <a:rPr dirty="0" err="1"/>
              <a:t>progetto</a:t>
            </a:r>
            <a:r>
              <a:rPr dirty="0"/>
              <a:t> come un </a:t>
            </a:r>
            <a:r>
              <a:rPr dirty="0" err="1"/>
              <a:t>investimento</a:t>
            </a:r>
            <a:r>
              <a:rPr dirty="0"/>
              <a:t> e non </a:t>
            </a:r>
            <a:r>
              <a:rPr dirty="0" err="1"/>
              <a:t>una</a:t>
            </a:r>
            <a:r>
              <a:rPr dirty="0"/>
              <a:t> </a:t>
            </a:r>
            <a:r>
              <a:rPr dirty="0" err="1"/>
              <a:t>spesa</a:t>
            </a:r>
            <a:r>
              <a:rPr dirty="0"/>
              <a:t>.</a:t>
            </a:r>
          </a:p>
          <a:p>
            <a:pPr marL="0" indent="0">
              <a:buNone/>
            </a:pPr>
            <a:endParaRPr dirty="0"/>
          </a:p>
          <a:p>
            <a:pPr marL="0" indent="0">
              <a:buNone/>
            </a:pPr>
            <a:r>
              <a:rPr b="1" dirty="0" err="1"/>
              <a:t>Azioni</a:t>
            </a:r>
            <a:endParaRPr lang="it-IT" b="1" dirty="0"/>
          </a:p>
          <a:p>
            <a:pPr marL="0" indent="0">
              <a:buNone/>
            </a:pPr>
            <a:r>
              <a:rPr lang="it-IT" dirty="0"/>
              <a:t>- Stimare benefici economici diretti e indiretti.</a:t>
            </a:r>
          </a:p>
          <a:p>
            <a:pPr marL="0" indent="0">
              <a:buNone/>
            </a:pPr>
            <a:r>
              <a:rPr dirty="0"/>
              <a:t>- </a:t>
            </a:r>
            <a:r>
              <a:rPr dirty="0" err="1"/>
              <a:t>Mostrare</a:t>
            </a:r>
            <a:r>
              <a:rPr dirty="0"/>
              <a:t> </a:t>
            </a:r>
            <a:r>
              <a:rPr dirty="0" err="1"/>
              <a:t>potenziali</a:t>
            </a:r>
            <a:r>
              <a:rPr dirty="0"/>
              <a:t> co-</a:t>
            </a:r>
            <a:r>
              <a:rPr dirty="0" err="1"/>
              <a:t>finanziamenti</a:t>
            </a:r>
            <a:r>
              <a:rPr dirty="0"/>
              <a:t> </a:t>
            </a:r>
            <a:r>
              <a:rPr dirty="0" err="1"/>
              <a:t>attivabili</a:t>
            </a:r>
            <a:r>
              <a:rPr dirty="0"/>
              <a:t>.</a:t>
            </a:r>
          </a:p>
          <a:p>
            <a:pPr marL="0" indent="0">
              <a:buNone/>
            </a:pPr>
            <a:r>
              <a:rPr dirty="0"/>
              <a:t>- </a:t>
            </a:r>
            <a:r>
              <a:rPr dirty="0" err="1"/>
              <a:t>Rappresentare</a:t>
            </a:r>
            <a:r>
              <a:rPr dirty="0"/>
              <a:t> il </a:t>
            </a:r>
            <a:r>
              <a:rPr dirty="0" err="1"/>
              <a:t>risparmio</a:t>
            </a:r>
            <a:r>
              <a:rPr dirty="0"/>
              <a:t> di </a:t>
            </a:r>
            <a:r>
              <a:rPr dirty="0" err="1"/>
              <a:t>risorse</a:t>
            </a:r>
            <a:r>
              <a:rPr dirty="0"/>
              <a:t> </a:t>
            </a:r>
            <a:r>
              <a:rPr dirty="0" err="1"/>
              <a:t>pubbliche</a:t>
            </a:r>
            <a:r>
              <a:rPr dirty="0"/>
              <a:t> </a:t>
            </a:r>
            <a:r>
              <a:rPr dirty="0" err="1"/>
              <a:t>nel</a:t>
            </a:r>
            <a:r>
              <a:rPr dirty="0"/>
              <a:t> </a:t>
            </a:r>
            <a:r>
              <a:rPr dirty="0" err="1"/>
              <a:t>lungo</a:t>
            </a:r>
            <a:r>
              <a:rPr dirty="0"/>
              <a:t> </a:t>
            </a:r>
            <a:r>
              <a:rPr dirty="0" err="1"/>
              <a:t>periodo</a:t>
            </a:r>
            <a:r>
              <a:rPr dirty="0"/>
              <a:t>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dirty="0"/>
              <a:t>3. </a:t>
            </a:r>
            <a:r>
              <a:rPr dirty="0" err="1"/>
              <a:t>Coinvolgimento</a:t>
            </a:r>
            <a:r>
              <a:rPr dirty="0"/>
              <a:t> </a:t>
            </a:r>
            <a:r>
              <a:rPr dirty="0" err="1"/>
              <a:t>della</a:t>
            </a:r>
            <a:r>
              <a:rPr dirty="0"/>
              <a:t> </a:t>
            </a:r>
            <a:r>
              <a:rPr dirty="0" err="1"/>
              <a:t>Comunità</a:t>
            </a:r>
            <a:endParaRPr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b="1" dirty="0" err="1"/>
              <a:t>Obiettivo</a:t>
            </a:r>
            <a:r>
              <a:rPr dirty="0"/>
              <a:t>:</a:t>
            </a:r>
          </a:p>
          <a:p>
            <a:pPr marL="0" indent="0">
              <a:buNone/>
            </a:pPr>
            <a:r>
              <a:rPr dirty="0" err="1"/>
              <a:t>Mostrare</a:t>
            </a:r>
            <a:r>
              <a:rPr dirty="0"/>
              <a:t> </a:t>
            </a:r>
            <a:r>
              <a:rPr dirty="0" err="1"/>
              <a:t>che</a:t>
            </a:r>
            <a:r>
              <a:rPr dirty="0"/>
              <a:t> il </a:t>
            </a:r>
            <a:r>
              <a:rPr dirty="0" err="1"/>
              <a:t>progetto</a:t>
            </a:r>
            <a:r>
              <a:rPr dirty="0"/>
              <a:t> è </a:t>
            </a:r>
            <a:r>
              <a:rPr dirty="0" err="1"/>
              <a:t>condiviso</a:t>
            </a:r>
            <a:r>
              <a:rPr dirty="0"/>
              <a:t>, </a:t>
            </a:r>
            <a:r>
              <a:rPr dirty="0" err="1"/>
              <a:t>partecipato</a:t>
            </a:r>
            <a:r>
              <a:rPr dirty="0"/>
              <a:t> e sostenuto </a:t>
            </a:r>
            <a:r>
              <a:rPr dirty="0" err="1"/>
              <a:t>dalla</a:t>
            </a:r>
            <a:r>
              <a:rPr dirty="0"/>
              <a:t> </a:t>
            </a:r>
            <a:r>
              <a:rPr dirty="0" err="1"/>
              <a:t>comunità</a:t>
            </a:r>
            <a:r>
              <a:rPr dirty="0"/>
              <a:t> locale.</a:t>
            </a:r>
          </a:p>
          <a:p>
            <a:pPr marL="0" indent="0">
              <a:buNone/>
            </a:pPr>
            <a:endParaRPr dirty="0"/>
          </a:p>
          <a:p>
            <a:pPr marL="0" indent="0">
              <a:buNone/>
            </a:pPr>
            <a:r>
              <a:rPr b="1" dirty="0" err="1"/>
              <a:t>Azioni</a:t>
            </a:r>
            <a:r>
              <a:rPr lang="it-IT" b="1" dirty="0"/>
              <a:t>:</a:t>
            </a:r>
            <a:endParaRPr dirty="0"/>
          </a:p>
          <a:p>
            <a:pPr marL="0" indent="0">
              <a:buNone/>
            </a:pPr>
            <a:r>
              <a:rPr dirty="0"/>
              <a:t>- </a:t>
            </a:r>
            <a:r>
              <a:rPr dirty="0" err="1"/>
              <a:t>Mappare</a:t>
            </a:r>
            <a:r>
              <a:rPr dirty="0"/>
              <a:t> </a:t>
            </a:r>
            <a:r>
              <a:rPr dirty="0" err="1"/>
              <a:t>gli</a:t>
            </a:r>
            <a:r>
              <a:rPr dirty="0"/>
              <a:t> stakeholder </a:t>
            </a:r>
            <a:r>
              <a:rPr dirty="0" err="1"/>
              <a:t>coinvolti</a:t>
            </a:r>
            <a:r>
              <a:rPr dirty="0"/>
              <a:t>.</a:t>
            </a:r>
          </a:p>
          <a:p>
            <a:pPr marL="0" indent="0">
              <a:buNone/>
            </a:pPr>
            <a:r>
              <a:rPr dirty="0"/>
              <a:t>- </a:t>
            </a:r>
            <a:r>
              <a:rPr dirty="0" err="1"/>
              <a:t>Allegare</a:t>
            </a:r>
            <a:r>
              <a:rPr dirty="0"/>
              <a:t> </a:t>
            </a:r>
            <a:r>
              <a:rPr dirty="0" err="1"/>
              <a:t>lettere</a:t>
            </a:r>
            <a:r>
              <a:rPr dirty="0"/>
              <a:t> di </a:t>
            </a:r>
            <a:r>
              <a:rPr dirty="0" err="1"/>
              <a:t>supporto</a:t>
            </a:r>
            <a:r>
              <a:rPr dirty="0"/>
              <a:t>.</a:t>
            </a:r>
          </a:p>
          <a:p>
            <a:pPr marL="0" indent="0">
              <a:buNone/>
            </a:pPr>
            <a:r>
              <a:rPr dirty="0"/>
              <a:t>- </a:t>
            </a:r>
            <a:r>
              <a:rPr dirty="0" err="1"/>
              <a:t>Documentare</a:t>
            </a:r>
            <a:r>
              <a:rPr dirty="0"/>
              <a:t> </a:t>
            </a:r>
            <a:r>
              <a:rPr dirty="0" err="1"/>
              <a:t>processi</a:t>
            </a:r>
            <a:r>
              <a:rPr dirty="0"/>
              <a:t> </a:t>
            </a:r>
            <a:r>
              <a:rPr dirty="0" err="1"/>
              <a:t>partecipativi</a:t>
            </a:r>
            <a:r>
              <a:rPr dirty="0"/>
              <a:t>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/>
              <a:t>4. </a:t>
            </a:r>
            <a:r>
              <a:rPr dirty="0" err="1"/>
              <a:t>Impatto</a:t>
            </a:r>
            <a:r>
              <a:rPr dirty="0"/>
              <a:t> ESG e SDGs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b="1" dirty="0" err="1"/>
              <a:t>Obiettivo</a:t>
            </a:r>
            <a:r>
              <a:rPr dirty="0"/>
              <a:t>:</a:t>
            </a:r>
          </a:p>
          <a:p>
            <a:pPr marL="0" indent="0">
              <a:buNone/>
            </a:pPr>
            <a:r>
              <a:rPr dirty="0" err="1"/>
              <a:t>Posizionare</a:t>
            </a:r>
            <a:r>
              <a:rPr dirty="0"/>
              <a:t> il </a:t>
            </a:r>
            <a:r>
              <a:rPr dirty="0" err="1"/>
              <a:t>progetto</a:t>
            </a:r>
            <a:r>
              <a:rPr dirty="0"/>
              <a:t> come contributo </a:t>
            </a:r>
            <a:r>
              <a:rPr dirty="0" err="1"/>
              <a:t>concreto</a:t>
            </a:r>
            <a:r>
              <a:rPr dirty="0"/>
              <a:t> </a:t>
            </a:r>
            <a:r>
              <a:rPr dirty="0" err="1"/>
              <a:t>allo</a:t>
            </a:r>
            <a:r>
              <a:rPr dirty="0"/>
              <a:t> </a:t>
            </a:r>
            <a:r>
              <a:rPr dirty="0" err="1"/>
              <a:t>sviluppo</a:t>
            </a:r>
            <a:r>
              <a:rPr dirty="0"/>
              <a:t> </a:t>
            </a:r>
            <a:r>
              <a:rPr dirty="0" err="1"/>
              <a:t>sostenibile</a:t>
            </a:r>
            <a:r>
              <a:rPr dirty="0"/>
              <a:t> del </a:t>
            </a:r>
            <a:r>
              <a:rPr dirty="0" err="1"/>
              <a:t>territorio</a:t>
            </a:r>
            <a:r>
              <a:rPr dirty="0"/>
              <a:t>.</a:t>
            </a:r>
          </a:p>
          <a:p>
            <a:pPr marL="0" indent="0">
              <a:buNone/>
            </a:pPr>
            <a:endParaRPr dirty="0"/>
          </a:p>
          <a:p>
            <a:pPr marL="0" indent="0">
              <a:buNone/>
            </a:pPr>
            <a:r>
              <a:rPr b="1" dirty="0" err="1"/>
              <a:t>Azioni</a:t>
            </a:r>
            <a:r>
              <a:rPr dirty="0"/>
              <a:t> :</a:t>
            </a:r>
          </a:p>
          <a:p>
            <a:pPr marL="0" indent="0">
              <a:buNone/>
            </a:pPr>
            <a:r>
              <a:rPr dirty="0"/>
              <a:t>- </a:t>
            </a:r>
            <a:r>
              <a:rPr dirty="0" err="1"/>
              <a:t>Collegare</a:t>
            </a:r>
            <a:r>
              <a:rPr dirty="0"/>
              <a:t> il </a:t>
            </a:r>
            <a:r>
              <a:rPr dirty="0" err="1"/>
              <a:t>progetto</a:t>
            </a:r>
            <a:r>
              <a:rPr dirty="0"/>
              <a:t> ad </a:t>
            </a:r>
            <a:r>
              <a:rPr dirty="0" err="1"/>
              <a:t>almeno</a:t>
            </a:r>
            <a:r>
              <a:rPr dirty="0"/>
              <a:t> 3 SDGs </a:t>
            </a:r>
            <a:r>
              <a:rPr dirty="0" err="1"/>
              <a:t>rilevanti</a:t>
            </a:r>
            <a:r>
              <a:rPr dirty="0"/>
              <a:t>.</a:t>
            </a:r>
          </a:p>
          <a:p>
            <a:pPr marL="0" indent="0">
              <a:buNone/>
            </a:pPr>
            <a:r>
              <a:rPr dirty="0"/>
              <a:t>- </a:t>
            </a:r>
            <a:r>
              <a:rPr dirty="0" err="1"/>
              <a:t>Identificare</a:t>
            </a:r>
            <a:r>
              <a:rPr dirty="0"/>
              <a:t> </a:t>
            </a:r>
            <a:r>
              <a:rPr dirty="0" err="1"/>
              <a:t>impatti</a:t>
            </a:r>
            <a:r>
              <a:rPr dirty="0"/>
              <a:t> </a:t>
            </a:r>
            <a:r>
              <a:rPr dirty="0" err="1"/>
              <a:t>ambientali</a:t>
            </a:r>
            <a:r>
              <a:rPr dirty="0"/>
              <a:t>, </a:t>
            </a:r>
            <a:r>
              <a:rPr dirty="0" err="1"/>
              <a:t>sociali</a:t>
            </a:r>
            <a:r>
              <a:rPr dirty="0"/>
              <a:t> e di governance </a:t>
            </a:r>
            <a:r>
              <a:rPr dirty="0" err="1"/>
              <a:t>generati</a:t>
            </a:r>
            <a:r>
              <a:rPr dirty="0"/>
              <a:t>.</a:t>
            </a:r>
          </a:p>
          <a:p>
            <a:pPr marL="0" indent="0">
              <a:buNone/>
            </a:pPr>
            <a:r>
              <a:rPr dirty="0"/>
              <a:t>- </a:t>
            </a:r>
            <a:r>
              <a:rPr dirty="0" err="1"/>
              <a:t>Usare</a:t>
            </a:r>
            <a:r>
              <a:rPr dirty="0"/>
              <a:t> </a:t>
            </a:r>
            <a:r>
              <a:rPr dirty="0" err="1"/>
              <a:t>icone</a:t>
            </a:r>
            <a:r>
              <a:rPr dirty="0"/>
              <a:t> e </a:t>
            </a:r>
            <a:r>
              <a:rPr dirty="0" err="1"/>
              <a:t>indicatori</a:t>
            </a:r>
            <a:r>
              <a:rPr dirty="0"/>
              <a:t> per </a:t>
            </a:r>
            <a:r>
              <a:rPr dirty="0" err="1"/>
              <a:t>rendere</a:t>
            </a:r>
            <a:r>
              <a:rPr dirty="0"/>
              <a:t> </a:t>
            </a:r>
            <a:r>
              <a:rPr dirty="0" err="1"/>
              <a:t>visibili</a:t>
            </a:r>
            <a:r>
              <a:rPr dirty="0"/>
              <a:t> </a:t>
            </a:r>
            <a:r>
              <a:rPr dirty="0" err="1"/>
              <a:t>i</a:t>
            </a:r>
            <a:r>
              <a:rPr dirty="0"/>
              <a:t> </a:t>
            </a:r>
            <a:r>
              <a:rPr dirty="0" err="1"/>
              <a:t>risultati</a:t>
            </a:r>
            <a:r>
              <a:rPr dirty="0"/>
              <a:t> </a:t>
            </a:r>
            <a:r>
              <a:rPr dirty="0" err="1"/>
              <a:t>attesi</a:t>
            </a:r>
            <a:r>
              <a:rPr dirty="0"/>
              <a:t>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t>5. Strategia di Comunicazione Pubblica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b="1" dirty="0" err="1"/>
              <a:t>Obiettivo</a:t>
            </a:r>
            <a:r>
              <a:rPr dirty="0"/>
              <a:t>:</a:t>
            </a:r>
          </a:p>
          <a:p>
            <a:pPr marL="0" indent="0">
              <a:buNone/>
            </a:pPr>
            <a:r>
              <a:rPr dirty="0"/>
              <a:t>Dare al </a:t>
            </a:r>
            <a:r>
              <a:rPr dirty="0" err="1"/>
              <a:t>Comune</a:t>
            </a:r>
            <a:r>
              <a:rPr dirty="0"/>
              <a:t> </a:t>
            </a:r>
            <a:r>
              <a:rPr dirty="0" err="1"/>
              <a:t>strumenti</a:t>
            </a:r>
            <a:r>
              <a:rPr dirty="0"/>
              <a:t> </a:t>
            </a:r>
            <a:r>
              <a:rPr dirty="0" err="1"/>
              <a:t>comunicativi</a:t>
            </a:r>
            <a:r>
              <a:rPr dirty="0"/>
              <a:t> </a:t>
            </a:r>
            <a:r>
              <a:rPr dirty="0" err="1"/>
              <a:t>già</a:t>
            </a:r>
            <a:r>
              <a:rPr dirty="0"/>
              <a:t> </a:t>
            </a:r>
            <a:r>
              <a:rPr dirty="0" err="1"/>
              <a:t>pronti</a:t>
            </a:r>
            <a:r>
              <a:rPr dirty="0"/>
              <a:t> per </a:t>
            </a:r>
            <a:r>
              <a:rPr dirty="0" err="1"/>
              <a:t>raccontare</a:t>
            </a:r>
            <a:r>
              <a:rPr dirty="0"/>
              <a:t> il </a:t>
            </a:r>
            <a:r>
              <a:rPr dirty="0" err="1"/>
              <a:t>progetto</a:t>
            </a:r>
            <a:r>
              <a:rPr dirty="0"/>
              <a:t>.</a:t>
            </a:r>
          </a:p>
          <a:p>
            <a:pPr marL="0" indent="0">
              <a:buNone/>
            </a:pPr>
            <a:endParaRPr dirty="0"/>
          </a:p>
          <a:p>
            <a:pPr marL="0" indent="0">
              <a:buNone/>
            </a:pPr>
            <a:r>
              <a:rPr b="1" dirty="0" err="1"/>
              <a:t>Azioni</a:t>
            </a:r>
            <a:r>
              <a:rPr dirty="0"/>
              <a:t>:</a:t>
            </a:r>
          </a:p>
          <a:p>
            <a:pPr marL="0" indent="0">
              <a:buNone/>
            </a:pPr>
            <a:r>
              <a:rPr dirty="0"/>
              <a:t>- </a:t>
            </a:r>
            <a:r>
              <a:rPr dirty="0" err="1"/>
              <a:t>Creare</a:t>
            </a:r>
            <a:r>
              <a:rPr dirty="0"/>
              <a:t> un mini media kit.</a:t>
            </a:r>
          </a:p>
          <a:p>
            <a:pPr marL="0" indent="0">
              <a:buNone/>
            </a:pPr>
            <a:r>
              <a:rPr dirty="0"/>
              <a:t>- </a:t>
            </a:r>
            <a:r>
              <a:rPr dirty="0" err="1"/>
              <a:t>Proporre</a:t>
            </a:r>
            <a:r>
              <a:rPr dirty="0"/>
              <a:t> un </a:t>
            </a:r>
            <a:r>
              <a:rPr dirty="0" err="1"/>
              <a:t>evento</a:t>
            </a:r>
            <a:r>
              <a:rPr dirty="0"/>
              <a:t> di </a:t>
            </a:r>
            <a:r>
              <a:rPr dirty="0" err="1"/>
              <a:t>lancio</a:t>
            </a:r>
            <a:r>
              <a:rPr dirty="0"/>
              <a:t> co-</a:t>
            </a:r>
            <a:r>
              <a:rPr dirty="0" err="1"/>
              <a:t>organizzato</a:t>
            </a:r>
            <a:r>
              <a:rPr dirty="0"/>
              <a:t> con </a:t>
            </a:r>
            <a:r>
              <a:rPr dirty="0" err="1"/>
              <a:t>l’amministrazione</a:t>
            </a:r>
            <a:r>
              <a:rPr dirty="0"/>
              <a:t>.</a:t>
            </a:r>
          </a:p>
          <a:p>
            <a:pPr marL="0" indent="0">
              <a:buNone/>
            </a:pPr>
            <a:r>
              <a:rPr dirty="0"/>
              <a:t>- </a:t>
            </a:r>
            <a:r>
              <a:rPr dirty="0" err="1"/>
              <a:t>Prevedere</a:t>
            </a:r>
            <a:r>
              <a:rPr dirty="0"/>
              <a:t> </a:t>
            </a:r>
            <a:r>
              <a:rPr dirty="0" err="1"/>
              <a:t>strumenti</a:t>
            </a:r>
            <a:r>
              <a:rPr dirty="0"/>
              <a:t> di comunicazione </a:t>
            </a:r>
            <a:r>
              <a:rPr dirty="0" err="1"/>
              <a:t>continuativa</a:t>
            </a:r>
            <a:r>
              <a:rPr dirty="0"/>
              <a:t>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dirty="0"/>
              <a:t>6. </a:t>
            </a:r>
            <a:r>
              <a:rPr dirty="0" err="1"/>
              <a:t>Capacità</a:t>
            </a:r>
            <a:r>
              <a:rPr dirty="0"/>
              <a:t> </a:t>
            </a:r>
            <a:r>
              <a:rPr dirty="0" err="1"/>
              <a:t>Progettuale</a:t>
            </a:r>
            <a:r>
              <a:rPr dirty="0"/>
              <a:t> e </a:t>
            </a:r>
            <a:r>
              <a:rPr dirty="0" err="1"/>
              <a:t>Affidabilità</a:t>
            </a:r>
            <a:endParaRPr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b="1" dirty="0" err="1"/>
              <a:t>Obiettivo</a:t>
            </a:r>
            <a:r>
              <a:rPr dirty="0"/>
              <a:t>:</a:t>
            </a:r>
          </a:p>
          <a:p>
            <a:pPr marL="0" indent="0">
              <a:buNone/>
            </a:pPr>
            <a:r>
              <a:rPr dirty="0"/>
              <a:t>Rassicurare il </a:t>
            </a:r>
            <a:r>
              <a:rPr dirty="0" err="1"/>
              <a:t>Comune</a:t>
            </a:r>
            <a:r>
              <a:rPr dirty="0"/>
              <a:t> </a:t>
            </a:r>
            <a:r>
              <a:rPr dirty="0" err="1"/>
              <a:t>sulla</a:t>
            </a:r>
            <a:r>
              <a:rPr dirty="0"/>
              <a:t> </a:t>
            </a:r>
            <a:r>
              <a:rPr lang="it-IT" dirty="0"/>
              <a:t>possibilità</a:t>
            </a:r>
            <a:r>
              <a:rPr dirty="0"/>
              <a:t> di </a:t>
            </a:r>
            <a:r>
              <a:rPr dirty="0" err="1"/>
              <a:t>realizzare</a:t>
            </a:r>
            <a:r>
              <a:rPr dirty="0"/>
              <a:t> </a:t>
            </a:r>
            <a:r>
              <a:rPr dirty="0" err="1"/>
              <a:t>concretamente</a:t>
            </a:r>
            <a:r>
              <a:rPr dirty="0"/>
              <a:t> il </a:t>
            </a:r>
            <a:r>
              <a:rPr dirty="0" err="1"/>
              <a:t>progetto</a:t>
            </a:r>
            <a:r>
              <a:rPr dirty="0"/>
              <a:t>.</a:t>
            </a:r>
          </a:p>
          <a:p>
            <a:pPr marL="0" indent="0">
              <a:buNone/>
            </a:pPr>
            <a:endParaRPr dirty="0"/>
          </a:p>
          <a:p>
            <a:pPr marL="0" indent="0">
              <a:buNone/>
            </a:pPr>
            <a:r>
              <a:rPr b="1" dirty="0" err="1"/>
              <a:t>Azioni</a:t>
            </a:r>
            <a:r>
              <a:rPr b="1" dirty="0"/>
              <a:t>:</a:t>
            </a:r>
          </a:p>
          <a:p>
            <a:pPr marL="0" indent="0">
              <a:buNone/>
            </a:pPr>
            <a:r>
              <a:rPr dirty="0"/>
              <a:t>- </a:t>
            </a:r>
            <a:r>
              <a:rPr dirty="0" err="1"/>
              <a:t>Presentare</a:t>
            </a:r>
            <a:r>
              <a:rPr dirty="0"/>
              <a:t> la roadmap del </a:t>
            </a:r>
            <a:r>
              <a:rPr dirty="0" err="1"/>
              <a:t>progetto</a:t>
            </a:r>
            <a:r>
              <a:rPr dirty="0"/>
              <a:t> con </a:t>
            </a:r>
            <a:r>
              <a:rPr dirty="0" err="1"/>
              <a:t>fasi</a:t>
            </a:r>
            <a:r>
              <a:rPr dirty="0"/>
              <a:t> e </a:t>
            </a:r>
            <a:r>
              <a:rPr dirty="0" err="1"/>
              <a:t>obiettivi</a:t>
            </a:r>
            <a:r>
              <a:rPr dirty="0"/>
              <a:t>.</a:t>
            </a:r>
          </a:p>
          <a:p>
            <a:pPr marL="0" indent="0">
              <a:buNone/>
            </a:pPr>
            <a:r>
              <a:rPr dirty="0"/>
              <a:t>- </a:t>
            </a:r>
            <a:r>
              <a:rPr dirty="0" err="1"/>
              <a:t>Mostrare</a:t>
            </a:r>
            <a:r>
              <a:rPr dirty="0"/>
              <a:t> le </a:t>
            </a:r>
            <a:r>
              <a:rPr dirty="0" err="1"/>
              <a:t>competenze</a:t>
            </a:r>
            <a:r>
              <a:rPr dirty="0"/>
              <a:t> del team e dei partner.</a:t>
            </a:r>
          </a:p>
          <a:p>
            <a:pPr marL="0" indent="0">
              <a:buNone/>
            </a:pPr>
            <a:r>
              <a:rPr dirty="0"/>
              <a:t>- </a:t>
            </a:r>
            <a:r>
              <a:rPr dirty="0" err="1"/>
              <a:t>Includere</a:t>
            </a:r>
            <a:r>
              <a:rPr dirty="0"/>
              <a:t> </a:t>
            </a:r>
            <a:r>
              <a:rPr dirty="0" err="1"/>
              <a:t>esperienze</a:t>
            </a:r>
            <a:r>
              <a:rPr dirty="0"/>
              <a:t> </a:t>
            </a:r>
            <a:r>
              <a:rPr dirty="0" err="1"/>
              <a:t>pregresse</a:t>
            </a:r>
            <a:r>
              <a:rPr dirty="0"/>
              <a:t> </a:t>
            </a:r>
            <a:r>
              <a:rPr dirty="0" err="1"/>
              <a:t>rilevanti</a:t>
            </a:r>
            <a:r>
              <a:rPr dirty="0"/>
              <a:t>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7. Effetto 'Legacy' del Progetto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b="1" dirty="0" err="1"/>
              <a:t>Obiettivo</a:t>
            </a:r>
            <a:r>
              <a:rPr b="1" dirty="0"/>
              <a:t>:</a:t>
            </a:r>
          </a:p>
          <a:p>
            <a:pPr marL="0" indent="0">
              <a:buNone/>
            </a:pPr>
            <a:r>
              <a:rPr dirty="0" err="1"/>
              <a:t>Mostrare</a:t>
            </a:r>
            <a:r>
              <a:rPr dirty="0"/>
              <a:t> </a:t>
            </a:r>
            <a:r>
              <a:rPr dirty="0" err="1"/>
              <a:t>che</a:t>
            </a:r>
            <a:r>
              <a:rPr dirty="0"/>
              <a:t> il </a:t>
            </a:r>
            <a:r>
              <a:rPr dirty="0" err="1"/>
              <a:t>progetto</a:t>
            </a:r>
            <a:r>
              <a:rPr dirty="0"/>
              <a:t> </a:t>
            </a:r>
            <a:r>
              <a:rPr dirty="0" err="1"/>
              <a:t>lascia</a:t>
            </a:r>
            <a:r>
              <a:rPr dirty="0"/>
              <a:t> un </a:t>
            </a:r>
            <a:r>
              <a:rPr dirty="0" err="1"/>
              <a:t>impatto</a:t>
            </a:r>
            <a:r>
              <a:rPr dirty="0"/>
              <a:t> </a:t>
            </a:r>
            <a:r>
              <a:rPr dirty="0" err="1"/>
              <a:t>duraturo</a:t>
            </a:r>
            <a:r>
              <a:rPr dirty="0"/>
              <a:t> </a:t>
            </a:r>
            <a:r>
              <a:rPr dirty="0" err="1"/>
              <a:t>nel</a:t>
            </a:r>
            <a:r>
              <a:rPr dirty="0"/>
              <a:t> tempo.</a:t>
            </a:r>
          </a:p>
          <a:p>
            <a:pPr marL="0" indent="0">
              <a:buNone/>
            </a:pPr>
            <a:endParaRPr dirty="0"/>
          </a:p>
          <a:p>
            <a:pPr marL="0" indent="0">
              <a:buNone/>
            </a:pPr>
            <a:r>
              <a:rPr b="1" dirty="0" err="1"/>
              <a:t>Azioni</a:t>
            </a:r>
            <a:r>
              <a:rPr dirty="0"/>
              <a:t>:</a:t>
            </a:r>
          </a:p>
          <a:p>
            <a:pPr marL="0" indent="0">
              <a:buNone/>
            </a:pPr>
            <a:r>
              <a:rPr dirty="0"/>
              <a:t>- </a:t>
            </a:r>
            <a:r>
              <a:rPr dirty="0" err="1"/>
              <a:t>Indicare</a:t>
            </a:r>
            <a:r>
              <a:rPr dirty="0"/>
              <a:t> </a:t>
            </a:r>
            <a:r>
              <a:rPr dirty="0" err="1"/>
              <a:t>cosa</a:t>
            </a:r>
            <a:r>
              <a:rPr dirty="0"/>
              <a:t> </a:t>
            </a:r>
            <a:r>
              <a:rPr dirty="0" err="1"/>
              <a:t>resterà</a:t>
            </a:r>
            <a:r>
              <a:rPr dirty="0"/>
              <a:t>: </a:t>
            </a:r>
            <a:r>
              <a:rPr dirty="0" err="1"/>
              <a:t>strumenti</a:t>
            </a:r>
            <a:r>
              <a:rPr dirty="0"/>
              <a:t>, </a:t>
            </a:r>
            <a:r>
              <a:rPr dirty="0" err="1"/>
              <a:t>infrastrutture</a:t>
            </a:r>
            <a:r>
              <a:rPr dirty="0"/>
              <a:t>, </a:t>
            </a:r>
            <a:r>
              <a:rPr dirty="0" err="1"/>
              <a:t>conoscenze</a:t>
            </a:r>
            <a:r>
              <a:rPr dirty="0"/>
              <a:t>, </a:t>
            </a:r>
            <a:r>
              <a:rPr dirty="0" err="1"/>
              <a:t>reti</a:t>
            </a:r>
            <a:r>
              <a:rPr dirty="0"/>
              <a:t>.</a:t>
            </a:r>
          </a:p>
          <a:p>
            <a:pPr marL="0" indent="0">
              <a:buNone/>
            </a:pPr>
            <a:r>
              <a:rPr dirty="0"/>
              <a:t>- </a:t>
            </a:r>
            <a:r>
              <a:rPr dirty="0" err="1"/>
              <a:t>Spiegare</a:t>
            </a:r>
            <a:r>
              <a:rPr dirty="0"/>
              <a:t> come il </a:t>
            </a:r>
            <a:r>
              <a:rPr dirty="0" err="1"/>
              <a:t>progetto</a:t>
            </a:r>
            <a:r>
              <a:rPr dirty="0"/>
              <a:t> </a:t>
            </a:r>
            <a:r>
              <a:rPr dirty="0" err="1"/>
              <a:t>può</a:t>
            </a:r>
            <a:r>
              <a:rPr dirty="0"/>
              <a:t> </a:t>
            </a:r>
            <a:r>
              <a:rPr dirty="0" err="1"/>
              <a:t>essere</a:t>
            </a:r>
            <a:r>
              <a:rPr dirty="0"/>
              <a:t> </a:t>
            </a:r>
            <a:r>
              <a:rPr dirty="0" err="1"/>
              <a:t>replicato</a:t>
            </a:r>
            <a:r>
              <a:rPr dirty="0"/>
              <a:t> o </a:t>
            </a:r>
            <a:r>
              <a:rPr dirty="0" err="1"/>
              <a:t>ampliato</a:t>
            </a:r>
            <a:r>
              <a:rPr dirty="0"/>
              <a:t>.</a:t>
            </a:r>
          </a:p>
          <a:p>
            <a:pPr marL="0" indent="0">
              <a:buNone/>
            </a:pPr>
            <a:r>
              <a:rPr dirty="0"/>
              <a:t>- </a:t>
            </a:r>
            <a:r>
              <a:rPr dirty="0" err="1"/>
              <a:t>Proporre</a:t>
            </a:r>
            <a:r>
              <a:rPr dirty="0"/>
              <a:t> </a:t>
            </a:r>
            <a:r>
              <a:rPr dirty="0" err="1"/>
              <a:t>modelli</a:t>
            </a:r>
            <a:r>
              <a:rPr dirty="0"/>
              <a:t> di gestione </a:t>
            </a:r>
            <a:r>
              <a:rPr dirty="0" err="1"/>
              <a:t>sostenibili</a:t>
            </a:r>
            <a:r>
              <a:rPr dirty="0"/>
              <a:t> </a:t>
            </a:r>
            <a:r>
              <a:rPr dirty="0" err="1"/>
              <a:t>nel</a:t>
            </a:r>
            <a:r>
              <a:rPr dirty="0"/>
              <a:t> tempo.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360</Words>
  <Application>Microsoft Office PowerPoint</Application>
  <PresentationFormat>Presentazione su schermo (4:3)</PresentationFormat>
  <Paragraphs>58</Paragraphs>
  <Slides>8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2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8</vt:i4>
      </vt:variant>
    </vt:vector>
  </HeadingPairs>
  <TitlesOfParts>
    <vt:vector size="11" baseType="lpstr">
      <vt:lpstr>Arial</vt:lpstr>
      <vt:lpstr>Calibri</vt:lpstr>
      <vt:lpstr>Office Theme</vt:lpstr>
      <vt:lpstr>Comunicare efficacemente il progetto al Comune</vt:lpstr>
      <vt:lpstr>1. Allineamento con le Priorità del Comune</vt:lpstr>
      <vt:lpstr>2. Valore Economico del Progetto</vt:lpstr>
      <vt:lpstr>3. Coinvolgimento della Comunità</vt:lpstr>
      <vt:lpstr>4. Impatto ESG e SDGs</vt:lpstr>
      <vt:lpstr>5. Strategia di Comunicazione Pubblica</vt:lpstr>
      <vt:lpstr>6. Capacità Progettuale e Affidabilità</vt:lpstr>
      <vt:lpstr>7. Effetto 'Legacy' del Progetto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Lorenzo Orlandi</cp:lastModifiedBy>
  <cp:revision>2</cp:revision>
  <dcterms:created xsi:type="dcterms:W3CDTF">2013-01-27T09:14:16Z</dcterms:created>
  <dcterms:modified xsi:type="dcterms:W3CDTF">2025-03-30T18:32:01Z</dcterms:modified>
  <cp:category/>
</cp:coreProperties>
</file>