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7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y="5143500" cx="9144000"/>
  <p:notesSz cx="6858000" cy="9144000"/>
  <p:embeddedFontLst>
    <p:embeddedFont>
      <p:font typeface="Montserrat SemiBold"/>
      <p:regular r:id="rId31"/>
      <p:bold r:id="rId32"/>
      <p:italic r:id="rId33"/>
      <p:boldItalic r:id="rId34"/>
    </p:embeddedFont>
    <p:embeddedFont>
      <p:font typeface="Montserrat"/>
      <p:regular r:id="rId35"/>
      <p:bold r:id="rId36"/>
      <p:italic r:id="rId37"/>
      <p:boldItalic r:id="rId38"/>
    </p:embeddedFont>
    <p:embeddedFont>
      <p:font typeface="Montserrat Medium"/>
      <p:regular r:id="rId39"/>
      <p:bold r:id="rId40"/>
      <p:italic r:id="rId41"/>
      <p:boldItalic r:id="rId42"/>
    </p:embeddedFont>
    <p:embeddedFont>
      <p:font typeface="Montserrat ExtraBold"/>
      <p:bold r:id="rId43"/>
      <p:boldItalic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CE560D4-77A3-478E-B99D-67C121907E76}">
  <a:tblStyle styleId="{BCE560D4-77A3-478E-B99D-67C121907E76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Medium-bold.fntdata"/><Relationship Id="rId20" Type="http://schemas.openxmlformats.org/officeDocument/2006/relationships/slide" Target="slides/slide14.xml"/><Relationship Id="rId42" Type="http://schemas.openxmlformats.org/officeDocument/2006/relationships/font" Target="fonts/MontserratMedium-boldItalic.fntdata"/><Relationship Id="rId41" Type="http://schemas.openxmlformats.org/officeDocument/2006/relationships/font" Target="fonts/MontserratMedium-italic.fntdata"/><Relationship Id="rId22" Type="http://schemas.openxmlformats.org/officeDocument/2006/relationships/slide" Target="slides/slide16.xml"/><Relationship Id="rId44" Type="http://schemas.openxmlformats.org/officeDocument/2006/relationships/font" Target="fonts/MontserratExtraBold-boldItalic.fntdata"/><Relationship Id="rId21" Type="http://schemas.openxmlformats.org/officeDocument/2006/relationships/slide" Target="slides/slide15.xml"/><Relationship Id="rId43" Type="http://schemas.openxmlformats.org/officeDocument/2006/relationships/font" Target="fonts/MontserratExtraBold-bold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SemiBold-regular.fntdata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MontserratSemiBold-italic.fntdata"/><Relationship Id="rId10" Type="http://schemas.openxmlformats.org/officeDocument/2006/relationships/slide" Target="slides/slide4.xml"/><Relationship Id="rId32" Type="http://schemas.openxmlformats.org/officeDocument/2006/relationships/font" Target="fonts/MontserratSemiBold-bold.fntdata"/><Relationship Id="rId13" Type="http://schemas.openxmlformats.org/officeDocument/2006/relationships/slide" Target="slides/slide7.xml"/><Relationship Id="rId35" Type="http://schemas.openxmlformats.org/officeDocument/2006/relationships/font" Target="fonts/Montserrat-regular.fntdata"/><Relationship Id="rId12" Type="http://schemas.openxmlformats.org/officeDocument/2006/relationships/slide" Target="slides/slide6.xml"/><Relationship Id="rId34" Type="http://schemas.openxmlformats.org/officeDocument/2006/relationships/font" Target="fonts/MontserratSemiBold-boldItalic.fntdata"/><Relationship Id="rId15" Type="http://schemas.openxmlformats.org/officeDocument/2006/relationships/slide" Target="slides/slide9.xml"/><Relationship Id="rId37" Type="http://schemas.openxmlformats.org/officeDocument/2006/relationships/font" Target="fonts/Montserrat-italic.fntdata"/><Relationship Id="rId14" Type="http://schemas.openxmlformats.org/officeDocument/2006/relationships/slide" Target="slides/slide8.xml"/><Relationship Id="rId36" Type="http://schemas.openxmlformats.org/officeDocument/2006/relationships/font" Target="fonts/Montserrat-bold.fntdata"/><Relationship Id="rId17" Type="http://schemas.openxmlformats.org/officeDocument/2006/relationships/slide" Target="slides/slide11.xml"/><Relationship Id="rId39" Type="http://schemas.openxmlformats.org/officeDocument/2006/relationships/font" Target="fonts/MontserratMedium-regular.fntdata"/><Relationship Id="rId16" Type="http://schemas.openxmlformats.org/officeDocument/2006/relationships/slide" Target="slides/slide10.xml"/><Relationship Id="rId38" Type="http://schemas.openxmlformats.org/officeDocument/2006/relationships/font" Target="fonts/Montserrat-boldItalic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6" name="Google Shape;46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3516fae0c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g33516fae0c5_0_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350ef1e9b7_0_2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350ef1e9b7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29b3e92d1c_0_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329b3e92d1c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34c4377aaa_0_7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334c4377aaa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34c4377aaa_0_8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34c4377aaa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34c4377aaa_0_4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34c4377aaa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34c4377aaa_0_9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34c4377aaa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34c4377aaa_0_5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34c4377aaa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34c4377aaa_0_10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34c4377aaa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34c4377aaa_0_5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334c4377aaa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34c4377aaa_0_11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34c4377aaa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34c4377aaa_0_6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334c4377aaa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34c4377aaa_0_12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34c4377aaa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34c4377aaa_0_7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34c4377aaa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351d3caf25_2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3351d3caf25_2_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29acf16e3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g329acf16e36_0_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29acf16e36_0_1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29acf16e36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29b3e92d1c_0_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29b3e92d1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350ef1e9b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g3350ef1e9b7_0_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" name="Google Shape;14;p3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Montserrat Medium"/>
              <a:buNone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9" name="Google Shape;19;p4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6" name="Google Shape;26;p6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0" name="Google Shape;3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8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8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4" name="Google Shape;34;p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5" name="Google Shape;35;p8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" name="Google Shape;36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39" name="Google Shape;3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7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1283062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2876549"/>
            <a:ext cx="8520600" cy="141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8" name="Google Shape;8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166100" y="314275"/>
            <a:ext cx="520700" cy="52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56000" y="4720540"/>
            <a:ext cx="876298" cy="217369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www.laroccadinogarole.it/" TargetMode="External"/><Relationship Id="rId4" Type="http://schemas.openxmlformats.org/officeDocument/2006/relationships/image" Target="../media/image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docs.google.com/spreadsheets/d/15Urp1K2rq8OFil__leMZj6exRYgvEQaUlLsmveBNdv4/edit?usp=drive_link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/>
          <p:nvPr/>
        </p:nvSpPr>
        <p:spPr>
          <a:xfrm>
            <a:off x="7875" y="3095200"/>
            <a:ext cx="9144000" cy="110880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11"/>
          <p:cNvSpPr txBox="1"/>
          <p:nvPr>
            <p:ph idx="4294967295" type="ctrTitle"/>
          </p:nvPr>
        </p:nvSpPr>
        <p:spPr>
          <a:xfrm>
            <a:off x="0" y="1379875"/>
            <a:ext cx="9144000" cy="18729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 b="0" i="0" sz="2300" u="none" cap="none" strike="noStrike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3600" u="none" cap="none" strike="noStrike">
                <a:solidFill>
                  <a:srgbClr val="66C5C7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>
                <a:solidFill>
                  <a:srgbClr val="66C5C7"/>
                </a:solidFill>
              </a:rPr>
              <a:t>SFIDA</a:t>
            </a:r>
            <a:r>
              <a:rPr b="0" i="0" lang="en-US" sz="3600" u="none" cap="none" strike="noStrike">
                <a:solidFill>
                  <a:srgbClr val="66C5C7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b="0" i="0" lang="en-US" sz="3600" u="none" cap="none" strike="noStrike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i="0" lang="en-US" sz="3600" u="none" cap="none" strike="noStrike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La Rocca di Nogarole</a:t>
            </a:r>
            <a:endParaRPr b="0" i="0" sz="2000" u="none" cap="none" strike="noStrike">
              <a:solidFill>
                <a:schemeClr val="accent5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50" name="Google Shape;50;p11"/>
          <p:cNvSpPr txBox="1"/>
          <p:nvPr>
            <p:ph idx="4294967295" type="subTitle"/>
          </p:nvPr>
        </p:nvSpPr>
        <p:spPr>
          <a:xfrm>
            <a:off x="2565900" y="3095200"/>
            <a:ext cx="3243300" cy="110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888888"/>
              </a:buClr>
              <a:buSzPts val="3200"/>
              <a:buFont typeface="Arial"/>
              <a:buNone/>
            </a:pPr>
            <a:r>
              <a:rPr lang="en-US" sz="20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17/01/2025 - KICK OFF </a:t>
            </a:r>
            <a:endParaRPr b="0" i="0" sz="2000" u="none" cap="none" strike="noStrike">
              <a:solidFill>
                <a:schemeClr val="accent5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51" name="Google Shape;51;p11" title="logo-univr-colori-nero-240x70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050" y="274075"/>
            <a:ext cx="1723919" cy="478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71425" y="3194051"/>
            <a:ext cx="899925" cy="89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US"/>
              <a:t>5 Agenda 2030</a:t>
            </a:r>
            <a:endParaRPr/>
          </a:p>
        </p:txBody>
      </p:sp>
      <p:sp>
        <p:nvSpPr>
          <p:cNvPr id="115" name="Google Shape;115;p20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3048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US" sz="1400"/>
              <a:t>Selezione e misurazione </a:t>
            </a:r>
            <a:r>
              <a:rPr lang="en-US" sz="1400"/>
              <a:t>dei possibili contributi agli SDGs</a:t>
            </a:r>
            <a:endParaRPr sz="1400"/>
          </a:p>
          <a:p>
            <a:pPr indent="0" lvl="0" marL="30480" rtl="0" algn="l">
              <a:lnSpc>
                <a:spcPct val="115000"/>
              </a:lnSpc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1600"/>
              <a:buNone/>
            </a:pPr>
            <a:r>
              <a:t/>
            </a:r>
            <a:endParaRPr sz="1400"/>
          </a:p>
        </p:txBody>
      </p:sp>
      <p:pic>
        <p:nvPicPr>
          <p:cNvPr descr="File:Obiettivi di sviluppo sostenibile.svg - Wikipedia" id="116" name="Google Shape;116;p20"/>
          <p:cNvPicPr preferRelativeResize="0"/>
          <p:nvPr/>
        </p:nvPicPr>
        <p:blipFill rotWithShape="1">
          <a:blip r:embed="rId3">
            <a:alphaModFix/>
          </a:blip>
          <a:srcRect b="12480" l="0" r="0" t="0"/>
          <a:stretch/>
        </p:blipFill>
        <p:spPr>
          <a:xfrm>
            <a:off x="1282325" y="1166525"/>
            <a:ext cx="6579350" cy="372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1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 PDCA</a:t>
            </a:r>
            <a:endParaRPr/>
          </a:p>
        </p:txBody>
      </p:sp>
      <p:sp>
        <p:nvSpPr>
          <p:cNvPr id="122" name="Google Shape;122;p21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lang="en-US" sz="1200">
                <a:latin typeface="Montserrat"/>
                <a:ea typeface="Montserrat"/>
                <a:cs typeface="Montserrat"/>
                <a:sym typeface="Montserrat"/>
              </a:rPr>
              <a:t>PLAN </a:t>
            </a:r>
            <a:r>
              <a:rPr lang="en-US" sz="1200"/>
              <a:t>Progettazione</a:t>
            </a:r>
            <a:endParaRPr sz="1200"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lang="en-US" sz="1200">
                <a:latin typeface="Montserrat"/>
                <a:ea typeface="Montserrat"/>
                <a:cs typeface="Montserrat"/>
                <a:sym typeface="Montserrat"/>
              </a:rPr>
              <a:t>DO </a:t>
            </a:r>
            <a:r>
              <a:rPr lang="en-US" sz="1200"/>
              <a:t>gestione</a:t>
            </a:r>
            <a:endParaRPr sz="1200"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lang="en-US" sz="1200">
                <a:latin typeface="Montserrat"/>
                <a:ea typeface="Montserrat"/>
                <a:cs typeface="Montserrat"/>
                <a:sym typeface="Montserrat"/>
              </a:rPr>
              <a:t>CHECK </a:t>
            </a:r>
            <a:r>
              <a:rPr lang="en-US" sz="1200"/>
              <a:t>monitoraggio</a:t>
            </a:r>
            <a:endParaRPr sz="1200"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lang="en-US" sz="1200">
                <a:latin typeface="Montserrat"/>
                <a:ea typeface="Montserrat"/>
                <a:cs typeface="Montserrat"/>
                <a:sym typeface="Montserrat"/>
              </a:rPr>
              <a:t>ACT </a:t>
            </a:r>
            <a:r>
              <a:rPr lang="en-US" sz="1200"/>
              <a:t>miglioramento</a:t>
            </a:r>
            <a:endParaRPr sz="1200"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200"/>
          </a:p>
        </p:txBody>
      </p:sp>
      <p:pic>
        <p:nvPicPr>
          <p:cNvPr id="123" name="Google Shape;12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57988" y="781550"/>
            <a:ext cx="4671835" cy="4209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2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ATTIVITÀ</a:t>
            </a:r>
            <a:r>
              <a:rPr lang="en-US"/>
              <a:t> del progetto</a:t>
            </a:r>
            <a:endParaRPr/>
          </a:p>
        </p:txBody>
      </p:sp>
      <p:sp>
        <p:nvSpPr>
          <p:cNvPr id="129" name="Google Shape;129;p22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66C5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3048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1. Analisi preliminare, definizione del contesto e obiettivi</a:t>
            </a:r>
            <a:endParaRPr b="1" sz="1700">
              <a:solidFill>
                <a:srgbClr val="66C5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2. Individuazione di attività di valorizzazione e funzioni</a:t>
            </a:r>
            <a:endParaRPr b="1" sz="1700">
              <a:solidFill>
                <a:srgbClr val="66C5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3. Identificazione di finanziamenti</a:t>
            </a:r>
            <a:endParaRPr b="1" sz="1700">
              <a:solidFill>
                <a:srgbClr val="66C5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4. Definizione della governance</a:t>
            </a:r>
            <a:endParaRPr b="1" sz="1700">
              <a:solidFill>
                <a:srgbClr val="66C5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5. Comunicazione e coinvolgimento del pubblico</a:t>
            </a:r>
            <a:endParaRPr b="1" sz="1700">
              <a:solidFill>
                <a:srgbClr val="66C5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7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6. Brainstorming</a:t>
            </a:r>
            <a:endParaRPr b="1" sz="1700">
              <a:solidFill>
                <a:srgbClr val="66C5C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30" name="Google Shape;13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32600" y="81600"/>
            <a:ext cx="1712875" cy="98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3048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0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1. Analisi preliminare, definizione del contesto e obiettivi</a:t>
            </a:r>
            <a:endParaRPr sz="3000"/>
          </a:p>
        </p:txBody>
      </p:sp>
      <p:sp>
        <p:nvSpPr>
          <p:cNvPr id="136" name="Google Shape;136;p23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30480" rtl="0" algn="l"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OBIETTIVO: raccogliere dati e definire un quadro chiaro del progetto.</a:t>
            </a:r>
            <a:endParaRPr b="1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1.1 Mappatura del bene architettonico:</a:t>
            </a:r>
            <a:r>
              <a:rPr lang="en-US" sz="1400"/>
              <a:t> Raccogliere informazioni storiche, </a:t>
            </a:r>
            <a:br>
              <a:rPr lang="en-US" sz="1400"/>
            </a:br>
            <a:r>
              <a:rPr lang="en-US" sz="1400"/>
              <a:t>urbanistiche e tecniche sullo stato attuale dell'edificio/area.</a:t>
            </a:r>
            <a:endParaRPr sz="1400"/>
          </a:p>
          <a:p>
            <a:pPr indent="-317500" lvl="1" marL="91440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Raccolta documentazione storica e architettonica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Analisi dello stato di conservazione (rilievi, report tecnici)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Valutazione precedenti progetti di recupero della Rocca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Identificazione delle esigenze di restauro e potenziali vincoli normativi</a:t>
            </a:r>
            <a:endParaRPr sz="1400"/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1.2 Analisi del contesto socio-economico: </a:t>
            </a:r>
            <a:r>
              <a:rPr lang="en-US" sz="1400"/>
              <a:t>Identificare il potenziale impatto del bene architettonico a livello culturale, turistico ed economico sulla comunità locale.</a:t>
            </a:r>
            <a:endParaRPr sz="1400"/>
          </a:p>
          <a:p>
            <a:pPr indent="-317500" lvl="1" marL="91440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Studio del territorio e delle opportunità economiche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Analisi dei bisogni della comunità e possibili utilizzi del bene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Benchmarking di progetti simili</a:t>
            </a:r>
            <a:endParaRPr/>
          </a:p>
        </p:txBody>
      </p:sp>
      <p:sp>
        <p:nvSpPr>
          <p:cNvPr id="137" name="Google Shape;137;p23"/>
          <p:cNvSpPr txBox="1"/>
          <p:nvPr/>
        </p:nvSpPr>
        <p:spPr>
          <a:xfrm>
            <a:off x="7835700" y="891175"/>
            <a:ext cx="1232100" cy="1295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accent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1</a:t>
            </a:r>
            <a:endParaRPr sz="8000">
              <a:solidFill>
                <a:schemeClr val="accent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4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3048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0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1. Analisi preliminare, definizione del contesto e obiettivi</a:t>
            </a:r>
            <a:endParaRPr sz="3000"/>
          </a:p>
        </p:txBody>
      </p:sp>
      <p:sp>
        <p:nvSpPr>
          <p:cNvPr id="143" name="Google Shape;143;p24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1.3 </a:t>
            </a: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Benchmarking di progetti simili </a:t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1400"/>
              <a:t>Studiare casi di successo in Italia e all'estero per individuare modelli di recupero e valorizzazione efficaci.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marR="0" rtl="0" algn="l">
              <a:lnSpc>
                <a:spcPct val="10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1.4 Stakeholder Engagement</a:t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1" marL="914400" marR="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Coinvolgimento di enti pubblici, associazioni, imprese e cittadini</a:t>
            </a:r>
            <a:endParaRPr/>
          </a:p>
          <a:p>
            <a:pPr indent="-3175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Creazione di un comitato consultivo con esperti e portatori di interesse</a:t>
            </a:r>
            <a:endParaRPr/>
          </a:p>
          <a:p>
            <a:pPr indent="0" lvl="0" marL="0" marR="0" rtl="0" algn="l">
              <a:lnSpc>
                <a:spcPct val="10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rgbClr val="66C5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1.OUTPUT: </a:t>
            </a:r>
            <a:r>
              <a:rPr lang="en-US" sz="1400"/>
              <a:t>Documento di analisi preliminare con informazioni sul bene, necessità di restauro e opportunità di valorizzazione</a:t>
            </a:r>
            <a:endParaRPr/>
          </a:p>
        </p:txBody>
      </p:sp>
      <p:sp>
        <p:nvSpPr>
          <p:cNvPr id="144" name="Google Shape;144;p24"/>
          <p:cNvSpPr txBox="1"/>
          <p:nvPr/>
        </p:nvSpPr>
        <p:spPr>
          <a:xfrm>
            <a:off x="7835700" y="891175"/>
            <a:ext cx="1232100" cy="1295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accent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1</a:t>
            </a:r>
            <a:endParaRPr sz="8000">
              <a:solidFill>
                <a:schemeClr val="accent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5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0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2. Individuazione di Attività di valorizzazione e funzioni</a:t>
            </a:r>
            <a:endParaRPr sz="2000"/>
          </a:p>
        </p:txBody>
      </p:sp>
      <p:sp>
        <p:nvSpPr>
          <p:cNvPr id="150" name="Google Shape;150;p25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OBIETTIVO: individuare le funzioni che il bene può ospitare</a:t>
            </a:r>
            <a:endParaRPr b="1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br>
              <a:rPr b="1" lang="en-US" sz="1400"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2.1 Analisi delle possibili destinazioni d’uso: vocazione dell’edificio:</a:t>
            </a:r>
            <a:endParaRPr sz="1400"/>
          </a:p>
          <a:p>
            <a:pPr indent="-304800" lvl="1" marL="914400" marR="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Centro </a:t>
            </a:r>
            <a:r>
              <a:rPr b="1" lang="en-US">
                <a:latin typeface="Montserrat"/>
                <a:ea typeface="Montserrat"/>
                <a:cs typeface="Montserrat"/>
                <a:sym typeface="Montserrat"/>
              </a:rPr>
              <a:t>culturale </a:t>
            </a:r>
            <a:r>
              <a:rPr lang="en-US"/>
              <a:t>e artistico (spazi espositivi, eventi, residenze d’artista)</a:t>
            </a:r>
            <a:endParaRPr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Polo </a:t>
            </a:r>
            <a:r>
              <a:rPr b="1" lang="en-US">
                <a:latin typeface="Montserrat"/>
                <a:ea typeface="Montserrat"/>
                <a:cs typeface="Montserrat"/>
                <a:sym typeface="Montserrat"/>
              </a:rPr>
              <a:t>formativo </a:t>
            </a:r>
            <a:r>
              <a:rPr lang="en-US"/>
              <a:t>(scuola di arti, architettura, artigianato)</a:t>
            </a:r>
            <a:endParaRPr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Centro di </a:t>
            </a:r>
            <a:r>
              <a:rPr b="1" lang="en-US">
                <a:latin typeface="Montserrat"/>
                <a:ea typeface="Montserrat"/>
                <a:cs typeface="Montserrat"/>
                <a:sym typeface="Montserrat"/>
              </a:rPr>
              <a:t>turismo </a:t>
            </a:r>
            <a:r>
              <a:rPr lang="en-US"/>
              <a:t>esperienziale (ospitalità, enogastronomia legata al territorio)</a:t>
            </a:r>
            <a:endParaRPr/>
          </a:p>
          <a:p>
            <a:pPr indent="-3048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Spazio per </a:t>
            </a:r>
            <a:r>
              <a:rPr b="1" lang="en-US">
                <a:latin typeface="Montserrat"/>
                <a:ea typeface="Montserrat"/>
                <a:cs typeface="Montserrat"/>
                <a:sym typeface="Montserrat"/>
              </a:rPr>
              <a:t>imprese </a:t>
            </a:r>
            <a:r>
              <a:rPr lang="en-US"/>
              <a:t>creative (co-working, incubatori di startup culturali)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Area per</a:t>
            </a:r>
            <a:r>
              <a:rPr b="1" lang="en-US">
                <a:latin typeface="Montserrat"/>
                <a:ea typeface="Montserrat"/>
                <a:cs typeface="Montserrat"/>
                <a:sym typeface="Montserrat"/>
              </a:rPr>
              <a:t> servizi sociali </a:t>
            </a:r>
            <a:r>
              <a:rPr lang="en-US"/>
              <a:t>pubblici o misti (archivio, biblioteca, sede istituzionale)</a:t>
            </a:r>
            <a:endParaRPr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2.2 Coinvolgimento della comunità:</a:t>
            </a:r>
            <a:r>
              <a:rPr lang="en-US" sz="1400"/>
              <a:t> </a:t>
            </a:r>
            <a:endParaRPr sz="1400"/>
          </a:p>
          <a:p>
            <a:pPr indent="-304800" lvl="1" marL="914400" marR="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1200"/>
              <a:buChar char="○"/>
            </a:pPr>
            <a:r>
              <a:rPr lang="en-US" sz="1400"/>
              <a:t>Co-progettazione con la comunità tramite focus group e sondaggi</a:t>
            </a:r>
            <a:endParaRPr sz="1400"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sz="1400"/>
              <a:t>Workshop inclusivi</a:t>
            </a:r>
            <a:endParaRPr sz="1400"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sz="1400"/>
              <a:t>Consultazioni pubbliche e co-design con cittadini </a:t>
            </a:r>
            <a:endParaRPr sz="1400"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sz="1400"/>
              <a:t>Associazioni e imprese locali</a:t>
            </a:r>
            <a:endParaRPr/>
          </a:p>
        </p:txBody>
      </p:sp>
      <p:sp>
        <p:nvSpPr>
          <p:cNvPr id="151" name="Google Shape;151;p25"/>
          <p:cNvSpPr txBox="1"/>
          <p:nvPr/>
        </p:nvSpPr>
        <p:spPr>
          <a:xfrm>
            <a:off x="7835700" y="891175"/>
            <a:ext cx="1232100" cy="1295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accent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2</a:t>
            </a:r>
            <a:endParaRPr sz="8000">
              <a:solidFill>
                <a:schemeClr val="accent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6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0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2. Individuazione di Attività di valorizzazione e funzioni</a:t>
            </a:r>
            <a:endParaRPr sz="3000"/>
          </a:p>
        </p:txBody>
      </p:sp>
      <p:sp>
        <p:nvSpPr>
          <p:cNvPr id="157" name="Google Shape;157;p26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2.3 Studio di fattibilità economico-sociale</a:t>
            </a:r>
            <a:endParaRPr sz="1400"/>
          </a:p>
          <a:p>
            <a:pPr indent="-304800" lvl="1" marL="914400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1200"/>
              <a:buChar char="○"/>
            </a:pPr>
            <a:r>
              <a:rPr lang="en-US" sz="1400"/>
              <a:t>Business model per garantire sostenibilità economica</a:t>
            </a:r>
            <a:endParaRPr sz="1400"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sz="1400"/>
              <a:t>Valutazione di impatti sociali e culturali</a:t>
            </a:r>
            <a:endParaRPr sz="1400"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sz="1400"/>
              <a:t>Analisi delle esigenze ESG del progetto</a:t>
            </a:r>
            <a:endParaRPr sz="1400"/>
          </a:p>
          <a:p>
            <a:pPr indent="-3175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Analisi SWOT delle soluzioni proposte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2.4 Definizione di un programma iniziale</a:t>
            </a:r>
            <a:endParaRPr sz="1400"/>
          </a:p>
          <a:p>
            <a:pPr indent="-304800" lvl="1" marL="914400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1200"/>
              <a:buChar char="○"/>
            </a:pPr>
            <a:r>
              <a:rPr lang="en-US" sz="1400"/>
              <a:t>Eventi di test e iniziative temporanee per valutare l’interesse del pubblico</a:t>
            </a:r>
            <a:endParaRPr sz="1400"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sz="1400"/>
              <a:t>Collaborazioni con enti culturali, università e imprese</a:t>
            </a:r>
            <a:endParaRPr sz="1400"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sz="1400"/>
              <a:t>Valutazione implicazioni ESG</a:t>
            </a:r>
            <a:endParaRPr sz="1400"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sz="1400"/>
              <a:t>Selezione SDGs e targe</a:t>
            </a:r>
            <a:r>
              <a:rPr lang="en-US"/>
              <a:t>t</a:t>
            </a:r>
            <a:endParaRPr b="1" sz="1400">
              <a:solidFill>
                <a:srgbClr val="66C5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r>
              <a:rPr b="1" lang="en-US" sz="14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.OUTPUT:</a:t>
            </a:r>
            <a:r>
              <a:rPr b="1" lang="en-US" sz="14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400"/>
              <a:t>Piano strategico di valorizzazione con attività sostenibili a lungo termine</a:t>
            </a:r>
            <a:endParaRPr sz="1400"/>
          </a:p>
        </p:txBody>
      </p:sp>
      <p:sp>
        <p:nvSpPr>
          <p:cNvPr id="158" name="Google Shape;158;p26"/>
          <p:cNvSpPr txBox="1"/>
          <p:nvPr/>
        </p:nvSpPr>
        <p:spPr>
          <a:xfrm>
            <a:off x="7835700" y="891175"/>
            <a:ext cx="1232100" cy="1295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accent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2</a:t>
            </a:r>
            <a:endParaRPr sz="8000">
              <a:solidFill>
                <a:schemeClr val="accent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7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0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3. Identificazione di Finanziamenti</a:t>
            </a:r>
            <a:endParaRPr sz="3000"/>
          </a:p>
        </p:txBody>
      </p:sp>
      <p:sp>
        <p:nvSpPr>
          <p:cNvPr id="164" name="Google Shape;164;p27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OBIETTIVO: identificare opportunità di finanziamento per la gestione</a:t>
            </a:r>
            <a:endParaRPr b="1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br>
              <a:rPr b="1" lang="en-US" sz="1400"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3.1 Fondi pubblici:</a:t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1" marL="914400" marR="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Europei: PNRR, Horizon Europe, Europa Creativa, Life+ (sostenibilità)</a:t>
            </a:r>
            <a:endParaRPr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Nazionali: Ministero della Cultura (MiC), fondi regionali per il patrimonio</a:t>
            </a:r>
            <a:endParaRPr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Locali: bandi delle fondazioni bancarie, contributi comunali e regionali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3.2 Finanziamenti privati:</a:t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1" marL="914400" marR="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Partenariati pubblico-privati (PPP) per coinvolgere imprese nel progetto</a:t>
            </a:r>
            <a:endParaRPr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Fondazioni locali e nazionali</a:t>
            </a:r>
            <a:endParaRPr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Crowdfunding per il coinvolgimento della comunità e la raccolta fondi</a:t>
            </a:r>
            <a:endParaRPr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Sponsorizzazioni e CSR aziendali</a:t>
            </a:r>
            <a:endParaRPr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Mecenatismo: aziende interessate alla valorizzazione culturale</a:t>
            </a:r>
            <a:endParaRPr/>
          </a:p>
        </p:txBody>
      </p:sp>
      <p:sp>
        <p:nvSpPr>
          <p:cNvPr id="165" name="Google Shape;165;p27"/>
          <p:cNvSpPr txBox="1"/>
          <p:nvPr/>
        </p:nvSpPr>
        <p:spPr>
          <a:xfrm>
            <a:off x="7835700" y="891175"/>
            <a:ext cx="1232100" cy="1295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accent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3</a:t>
            </a:r>
            <a:endParaRPr sz="8000">
              <a:solidFill>
                <a:schemeClr val="accent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8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None/>
            </a:pPr>
            <a:r>
              <a:rPr b="1" lang="en-US" sz="20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3. Identificazione di Finanziamenti</a:t>
            </a:r>
            <a:endParaRPr sz="3000"/>
          </a:p>
        </p:txBody>
      </p:sp>
      <p:sp>
        <p:nvSpPr>
          <p:cNvPr id="171" name="Google Shape;171;p28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3.3 </a:t>
            </a: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Modelli innovativi di finanziamento:</a:t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1" marL="91440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Social Impact Bonds (SIBs): investitori privati finanziano il progetto con </a:t>
            </a:r>
            <a:endParaRPr/>
          </a:p>
          <a:p>
            <a:pPr indent="0" lvl="0" marL="91440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1400"/>
              <a:t>ritorno condizionato ai risultati</a:t>
            </a:r>
            <a:endParaRPr sz="1400"/>
          </a:p>
          <a:p>
            <a:pPr indent="-317500" lvl="1" marL="914400" marR="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Cooperative di comunità: coinvolgimento dei cittadini nella gestione</a:t>
            </a:r>
            <a:endParaRPr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-US" sz="1400"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3.4 Sviluppo della strategia di fundraising</a:t>
            </a:r>
            <a:endParaRPr b="1"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1400"/>
              <a:buChar char="○"/>
            </a:pPr>
            <a:r>
              <a:rPr lang="en-US" sz="1400"/>
              <a:t>Creazione di dossier per investitori e finanziatori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1400"/>
              <a:t>Campagne di comunicazione per il crowdfunding</a:t>
            </a:r>
            <a:endParaRPr sz="1400"/>
          </a:p>
          <a:p>
            <a:pPr indent="-3175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1400"/>
              <a:t>Networking con istituzioni e aziende partner</a:t>
            </a:r>
            <a:endParaRPr sz="1400"/>
          </a:p>
          <a:p>
            <a:pPr indent="0" lvl="0" marL="0" marR="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r>
              <a:rPr b="1" lang="en-US" sz="14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.OUTPUT:</a:t>
            </a:r>
            <a:r>
              <a:rPr b="1" lang="en-US" sz="14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400"/>
              <a:t>Dossier sui finanziamenti e piano di raccolta fondi e risorse</a:t>
            </a:r>
            <a:endParaRPr/>
          </a:p>
        </p:txBody>
      </p:sp>
      <p:sp>
        <p:nvSpPr>
          <p:cNvPr id="172" name="Google Shape;172;p28"/>
          <p:cNvSpPr txBox="1"/>
          <p:nvPr/>
        </p:nvSpPr>
        <p:spPr>
          <a:xfrm>
            <a:off x="7835700" y="891175"/>
            <a:ext cx="1232100" cy="1295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accent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3</a:t>
            </a:r>
            <a:endParaRPr sz="8000">
              <a:solidFill>
                <a:schemeClr val="accent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4. Definizione della Governance</a:t>
            </a:r>
            <a:endParaRPr sz="3000"/>
          </a:p>
        </p:txBody>
      </p:sp>
      <p:sp>
        <p:nvSpPr>
          <p:cNvPr id="178" name="Google Shape;178;p29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OBIETTIVO: stabilire il modello di gestione a lungo termine</a:t>
            </a:r>
            <a:endParaRPr b="1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br>
              <a:rPr b="1" lang="en-US" sz="14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4.1 Modelli di gestione sostenibili:</a:t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1" marL="914400" marR="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Fondazione o associazione culturale dedicata alla gestione del bene</a:t>
            </a:r>
            <a:endParaRPr/>
          </a:p>
          <a:p>
            <a:pPr indent="-3175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Modelli di concessione a lungo termine con enti privati</a:t>
            </a:r>
            <a:endParaRPr/>
          </a:p>
          <a:p>
            <a:pPr indent="-3175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Partenariato pubblico-privato con comuni e aziende del territorio</a:t>
            </a:r>
            <a:endParaRPr/>
          </a:p>
          <a:p>
            <a:pPr indent="-3302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/>
              <a:t>Cooperativa di Comunità</a:t>
            </a:r>
            <a:endParaRPr/>
          </a:p>
          <a:p>
            <a:pPr indent="-3302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/>
              <a:t>Concessione ad enti privati con vincoli di valorizzazione</a:t>
            </a:r>
            <a:endParaRPr sz="1600"/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45720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29"/>
          <p:cNvSpPr txBox="1"/>
          <p:nvPr/>
        </p:nvSpPr>
        <p:spPr>
          <a:xfrm>
            <a:off x="7835700" y="891175"/>
            <a:ext cx="1232100" cy="1295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accent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4</a:t>
            </a:r>
            <a:endParaRPr sz="8000">
              <a:solidFill>
                <a:schemeClr val="accent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US" sz="28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Introduzione alla Sfida</a:t>
            </a:r>
            <a:endParaRPr/>
          </a:p>
        </p:txBody>
      </p:sp>
      <p:sp>
        <p:nvSpPr>
          <p:cNvPr id="58" name="Google Shape;58;p12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143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400"/>
              <a:t>La Rocca di Nogarole Rocca: patrimonio storico e culturale</a:t>
            </a:r>
            <a:endParaRPr sz="1400"/>
          </a:p>
          <a:p>
            <a:pPr indent="0" lvl="0" marL="11430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400" u="sng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http://www.laroccadinogarole.it/</a:t>
            </a:r>
            <a:endParaRPr sz="1400"/>
          </a:p>
          <a:p>
            <a:pPr indent="0" lvl="0" marL="1143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1400"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400">
                <a:latin typeface="Montserrat SemiBold"/>
                <a:ea typeface="Montserrat SemiBold"/>
                <a:cs typeface="Montserrat SemiBold"/>
                <a:sym typeface="Montserrat SemiBold"/>
              </a:rPr>
              <a:t>Obiettivo</a:t>
            </a:r>
            <a:r>
              <a:rPr lang="en-US" sz="1400"/>
              <a:t>: </a:t>
            </a:r>
            <a:endParaRPr sz="1400"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400"/>
              <a:t>recupero architettonico e valorizzazione </a:t>
            </a:r>
            <a:endParaRPr sz="1400"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400"/>
              <a:t>come motore culturale ed economico</a:t>
            </a:r>
            <a:endParaRPr sz="1400"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400">
                <a:solidFill>
                  <a:srgbClr val="66C5C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&gt; luogo</a:t>
            </a:r>
            <a:endParaRPr sz="1400">
              <a:solidFill>
                <a:srgbClr val="66C5C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400">
                <a:latin typeface="Montserrat SemiBold"/>
                <a:ea typeface="Montserrat SemiBold"/>
                <a:cs typeface="Montserrat SemiBold"/>
                <a:sym typeface="Montserrat SemiBold"/>
              </a:rPr>
              <a:t>Finalità</a:t>
            </a:r>
            <a:r>
              <a:rPr lang="en-US" sz="1400"/>
              <a:t>: </a:t>
            </a:r>
            <a:endParaRPr sz="1400"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400"/>
              <a:t>individuare attività, finanziamenti e </a:t>
            </a:r>
            <a:endParaRPr sz="1400"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400"/>
              <a:t>forme di governance per il restauro</a:t>
            </a:r>
            <a:endParaRPr sz="1400"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400">
                <a:solidFill>
                  <a:srgbClr val="66C5C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&gt; gestione</a:t>
            </a:r>
            <a:endParaRPr sz="1400"/>
          </a:p>
        </p:txBody>
      </p:sp>
      <p:pic>
        <p:nvPicPr>
          <p:cNvPr id="59" name="Google Shape;59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60400" y="1601800"/>
            <a:ext cx="3771900" cy="2686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0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4. Definizione della Governance</a:t>
            </a:r>
            <a:endParaRPr sz="3000"/>
          </a:p>
        </p:txBody>
      </p:sp>
      <p:sp>
        <p:nvSpPr>
          <p:cNvPr id="185" name="Google Shape;185;p30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4.2 </a:t>
            </a: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Struttura operativa:</a:t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1" marL="914400" marR="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Comitato scientifico e artistico per la direzione culturale</a:t>
            </a:r>
            <a:endParaRPr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Gestione economico-finanziaria con un business plan sostenibile</a:t>
            </a:r>
            <a:endParaRPr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Pianificazione strategica per autosufficienza economica a lungo termine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4.3 Strutturazione dell’ente di gestione</a:t>
            </a:r>
            <a:endParaRPr b="1"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Creazione di un organo direttivo</a:t>
            </a:r>
            <a:endParaRPr/>
          </a:p>
          <a:p>
            <a:pPr indent="-3175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Definizione di ruoli e responsabilità</a:t>
            </a:r>
            <a:endParaRPr/>
          </a:p>
          <a:p>
            <a:pPr indent="-3175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Redazione di uno statuto o accordo di partenariato</a:t>
            </a:r>
            <a:endParaRPr/>
          </a:p>
          <a:p>
            <a:pPr indent="0" lvl="0" marL="0" marR="0" rtl="0" algn="l">
              <a:lnSpc>
                <a:spcPct val="10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rgbClr val="66C5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4.</a:t>
            </a:r>
            <a:r>
              <a:rPr b="1" lang="en-US" sz="14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OUTPUT:</a:t>
            </a:r>
            <a:r>
              <a:rPr lang="en-US" sz="1400"/>
              <a:t> </a:t>
            </a:r>
            <a:r>
              <a:rPr lang="en-US" sz="1400"/>
              <a:t>Documento di governance con modello di gestione dettagliata</a:t>
            </a:r>
            <a:endParaRPr sz="1600"/>
          </a:p>
        </p:txBody>
      </p:sp>
      <p:sp>
        <p:nvSpPr>
          <p:cNvPr id="186" name="Google Shape;186;p30"/>
          <p:cNvSpPr txBox="1"/>
          <p:nvPr/>
        </p:nvSpPr>
        <p:spPr>
          <a:xfrm>
            <a:off x="7835700" y="891175"/>
            <a:ext cx="1232100" cy="1295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accent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4</a:t>
            </a:r>
            <a:endParaRPr sz="8000">
              <a:solidFill>
                <a:schemeClr val="accent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1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0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5. Comunicazione e Coinvolgimento del Pubblico</a:t>
            </a:r>
            <a:endParaRPr sz="3000"/>
          </a:p>
        </p:txBody>
      </p:sp>
      <p:sp>
        <p:nvSpPr>
          <p:cNvPr id="192" name="Google Shape;192;p31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OBIETTIVO: identificare gli stakeholder e declinare la comunicazione</a:t>
            </a:r>
            <a:endParaRPr b="1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rgbClr val="66C5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5.1 Identificazione degli stakeholder</a:t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1" marL="914400" marR="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1400"/>
              <a:buFont typeface="Montserrat"/>
              <a:buChar char="○"/>
            </a:pPr>
            <a:r>
              <a:rPr lang="en-US"/>
              <a:t>Elenco di stakeholder</a:t>
            </a:r>
            <a:endParaRPr/>
          </a:p>
          <a:p>
            <a:pPr indent="-3175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Mappatura e analisi di rilevanza</a:t>
            </a:r>
            <a:endParaRPr/>
          </a:p>
          <a:p>
            <a:pPr indent="-3175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</a:pPr>
            <a:r>
              <a:rPr lang="en-US"/>
              <a:t>Tabella di dettaglio attività di dialogo bilaterale</a:t>
            </a:r>
            <a:br>
              <a:rPr lang="en-US"/>
            </a:b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5.2 Storytelling del progetto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1" marL="914400" marR="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1400"/>
              <a:buFont typeface="Montserrat"/>
              <a:buChar char="○"/>
            </a:pPr>
            <a:r>
              <a:rPr lang="en-US"/>
              <a:t>Valorizzare la storia del luogo e la sua missione</a:t>
            </a:r>
            <a:endParaRPr/>
          </a:p>
          <a:p>
            <a:pPr indent="-3175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Piano di comunicazione</a:t>
            </a:r>
            <a:endParaRPr/>
          </a:p>
        </p:txBody>
      </p:sp>
      <p:sp>
        <p:nvSpPr>
          <p:cNvPr id="193" name="Google Shape;193;p31"/>
          <p:cNvSpPr txBox="1"/>
          <p:nvPr/>
        </p:nvSpPr>
        <p:spPr>
          <a:xfrm>
            <a:off x="7835700" y="891175"/>
            <a:ext cx="1232100" cy="1295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accent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5</a:t>
            </a:r>
            <a:endParaRPr sz="8000">
              <a:solidFill>
                <a:schemeClr val="accent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2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None/>
            </a:pPr>
            <a:r>
              <a:rPr b="1" lang="en-US" sz="20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5. Comunicazione e Coinvolgimento del Pubblico</a:t>
            </a:r>
            <a:endParaRPr sz="3000"/>
          </a:p>
        </p:txBody>
      </p:sp>
      <p:sp>
        <p:nvSpPr>
          <p:cNvPr id="199" name="Google Shape;199;p32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5.3 </a:t>
            </a: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Strategia di comunicazione multicanale:</a:t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1" marL="914400" marR="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Social media per il coinvolgimento della comunità</a:t>
            </a:r>
            <a:endParaRPr/>
          </a:p>
          <a:p>
            <a:pPr indent="-304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/>
              <a:t>Collaborazioni con media locali e nazionali</a:t>
            </a:r>
            <a:endParaRPr/>
          </a:p>
          <a:p>
            <a:pPr indent="-3175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Eventi e iniziative per raccogliere adesioni e supporto</a:t>
            </a:r>
            <a:br>
              <a:rPr lang="en-US" sz="1600"/>
            </a:br>
            <a:endParaRPr sz="1600"/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5.4 Networking e relazioni istituzionali: 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1" marL="914400" marR="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SzPts val="1400"/>
              <a:buFont typeface="Montserrat"/>
              <a:buChar char="○"/>
            </a:pPr>
            <a:r>
              <a:rPr lang="en-US"/>
              <a:t>Coinvolgimento di altri enti pubblici</a:t>
            </a:r>
            <a:endParaRPr/>
          </a:p>
          <a:p>
            <a:pPr indent="-3175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Media territoriali e nazionali</a:t>
            </a:r>
            <a:endParaRPr/>
          </a:p>
          <a:p>
            <a:pPr indent="-3175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</a:pPr>
            <a:r>
              <a:rPr lang="en-US"/>
              <a:t>Università, artisti e imprese locali</a:t>
            </a:r>
            <a:endParaRPr/>
          </a:p>
          <a:p>
            <a:pPr indent="0" lvl="0" marL="91440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5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5.OUTPUT:</a:t>
            </a:r>
            <a:r>
              <a:rPr lang="en-US" sz="1400"/>
              <a:t> Creazione di contenuti specifici per singola categoria di stakeholder</a:t>
            </a:r>
            <a:endParaRPr/>
          </a:p>
        </p:txBody>
      </p:sp>
      <p:sp>
        <p:nvSpPr>
          <p:cNvPr id="200" name="Google Shape;200;p32"/>
          <p:cNvSpPr txBox="1"/>
          <p:nvPr/>
        </p:nvSpPr>
        <p:spPr>
          <a:xfrm>
            <a:off x="7835700" y="891175"/>
            <a:ext cx="1232100" cy="1295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accent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5</a:t>
            </a:r>
            <a:endParaRPr sz="8000">
              <a:solidFill>
                <a:schemeClr val="accent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3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0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6. Brainstorming e prossimi passi</a:t>
            </a:r>
            <a:endParaRPr sz="3000"/>
          </a:p>
        </p:txBody>
      </p:sp>
      <p:sp>
        <p:nvSpPr>
          <p:cNvPr id="206" name="Google Shape;206;p33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OBIETTIVO: confronto interno sulla modalità di gestione del progetto</a:t>
            </a:r>
            <a:endParaRPr b="1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</a:pPr>
            <a:r>
              <a:rPr lang="en-US" sz="1400"/>
              <a:t>Brainstorming:</a:t>
            </a:r>
            <a:endParaRPr sz="1400"/>
          </a:p>
          <a:p>
            <a:pPr indent="-317500" lvl="1" marL="914400" rtl="0" algn="l">
              <a:spcBef>
                <a:spcPts val="640"/>
              </a:spcBef>
              <a:spcAft>
                <a:spcPts val="0"/>
              </a:spcAft>
              <a:buSzPts val="1400"/>
              <a:buFont typeface="Montserrat"/>
              <a:buChar char="○"/>
            </a:pPr>
            <a:r>
              <a:rPr lang="en-US"/>
              <a:t>Idee per attività da inserire nella Rocca</a:t>
            </a:r>
            <a:endParaRPr/>
          </a:p>
          <a:p>
            <a:pPr indent="-317500" lvl="1" marL="914400" rtl="0" algn="l">
              <a:spcBef>
                <a:spcPts val="640"/>
              </a:spcBef>
              <a:spcAft>
                <a:spcPts val="0"/>
              </a:spcAft>
              <a:buSzPts val="1400"/>
              <a:buFont typeface="Montserrat"/>
              <a:buChar char="○"/>
            </a:pPr>
            <a:r>
              <a:rPr lang="en-US"/>
              <a:t>Forme di finanziamento possibili</a:t>
            </a:r>
            <a:endParaRPr/>
          </a:p>
          <a:p>
            <a:pPr indent="-317500" lvl="1" marL="914400" rtl="0" algn="l">
              <a:spcBef>
                <a:spcPts val="640"/>
              </a:spcBef>
              <a:spcAft>
                <a:spcPts val="0"/>
              </a:spcAft>
              <a:buSzPts val="1400"/>
              <a:buFont typeface="Montserrat"/>
              <a:buChar char="○"/>
            </a:pPr>
            <a:r>
              <a:rPr lang="en-US"/>
              <a:t>Modelli di governance</a:t>
            </a:r>
            <a:endParaRPr/>
          </a:p>
          <a:p>
            <a:pPr indent="0" lvl="0" marL="914400" rt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-317500" lvl="0" marL="457200" rtl="0" algn="l">
              <a:spcBef>
                <a:spcPts val="640"/>
              </a:spcBef>
              <a:spcAft>
                <a:spcPts val="0"/>
              </a:spcAft>
              <a:buSzPts val="1400"/>
              <a:buFont typeface="Montserrat"/>
              <a:buChar char="●"/>
            </a:pPr>
            <a:r>
              <a:rPr lang="en-US" sz="1400"/>
              <a:t>Programmazione prossimi passi</a:t>
            </a:r>
            <a:endParaRPr sz="1400"/>
          </a:p>
          <a:p>
            <a:pPr indent="-317500" lvl="0" marL="457200" rtl="0" algn="l">
              <a:spcBef>
                <a:spcPts val="640"/>
              </a:spcBef>
              <a:spcAft>
                <a:spcPts val="0"/>
              </a:spcAft>
              <a:buSzPts val="1400"/>
              <a:buFont typeface="Montserrat"/>
              <a:buChar char="●"/>
            </a:pPr>
            <a:r>
              <a:rPr lang="en-US" sz="1400"/>
              <a:t>Creazione di sottogruppi di lavoro x azioni </a:t>
            </a:r>
            <a:endParaRPr sz="1400"/>
          </a:p>
          <a:p>
            <a:pPr indent="-317500" lvl="0" marL="457200" rtl="0" algn="l">
              <a:spcBef>
                <a:spcPts val="640"/>
              </a:spcBef>
              <a:spcAft>
                <a:spcPts val="0"/>
              </a:spcAft>
              <a:buSzPts val="1400"/>
              <a:buFont typeface="Montserrat"/>
              <a:buChar char="●"/>
            </a:pPr>
            <a:r>
              <a:rPr lang="en-US" sz="1400"/>
              <a:t>Definizione obiettivi della visita a Nogarola Rocca</a:t>
            </a:r>
            <a:endParaRPr sz="1400"/>
          </a:p>
          <a:p>
            <a:pPr indent="-317500" lvl="0" marL="457200" rtl="0" algn="l">
              <a:spcBef>
                <a:spcPts val="640"/>
              </a:spcBef>
              <a:spcAft>
                <a:spcPts val="0"/>
              </a:spcAft>
              <a:buSzPts val="1400"/>
              <a:buFont typeface="Montserrat"/>
              <a:buChar char="●"/>
            </a:pPr>
            <a:r>
              <a:rPr lang="en-US" sz="1400"/>
              <a:t>Identificazione delle prime attività di ricerca e sviluppo</a:t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7" name="Google Shape;207;p33"/>
          <p:cNvSpPr txBox="1"/>
          <p:nvPr/>
        </p:nvSpPr>
        <p:spPr>
          <a:xfrm>
            <a:off x="7835700" y="891175"/>
            <a:ext cx="1232100" cy="1295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accent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6</a:t>
            </a:r>
            <a:endParaRPr sz="8000">
              <a:solidFill>
                <a:schemeClr val="accent5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4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US"/>
              <a:t>1.1 Struttura del Team</a:t>
            </a:r>
            <a:endParaRPr/>
          </a:p>
        </p:txBody>
      </p:sp>
      <p:sp>
        <p:nvSpPr>
          <p:cNvPr id="213" name="Google Shape;213;p34"/>
          <p:cNvSpPr txBox="1"/>
          <p:nvPr>
            <p:ph idx="1" type="body"/>
          </p:nvPr>
        </p:nvSpPr>
        <p:spPr>
          <a:xfrm>
            <a:off x="311700" y="847675"/>
            <a:ext cx="8520600" cy="6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400"/>
              <a:t>Definizione ruoli e attività</a:t>
            </a:r>
            <a:endParaRPr sz="1400"/>
          </a:p>
        </p:txBody>
      </p:sp>
      <p:sp>
        <p:nvSpPr>
          <p:cNvPr id="214" name="Google Shape;214;p34"/>
          <p:cNvSpPr/>
          <p:nvPr/>
        </p:nvSpPr>
        <p:spPr>
          <a:xfrm>
            <a:off x="3363150" y="1853900"/>
            <a:ext cx="2417700" cy="701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i="0" lang="en-US" sz="12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TUTOR</a:t>
            </a:r>
            <a:endParaRPr i="0" sz="1200" u="none" cap="none" strike="noStrik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i="0" lang="en-US" sz="12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coordinamento generale</a:t>
            </a:r>
            <a:br>
              <a:rPr i="0" lang="en-US" sz="12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i="0" lang="en-US" sz="12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Lorenzo Orlandi</a:t>
            </a:r>
            <a:endParaRPr i="0" sz="1600" u="none" cap="none" strike="noStrik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15" name="Google Shape;215;p34"/>
          <p:cNvSpPr/>
          <p:nvPr/>
        </p:nvSpPr>
        <p:spPr>
          <a:xfrm>
            <a:off x="649838" y="3005206"/>
            <a:ext cx="1825500" cy="393900"/>
          </a:xfrm>
          <a:prstGeom prst="rect">
            <a:avLst/>
          </a:prstGeom>
          <a:solidFill>
            <a:srgbClr val="46BD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i="0" lang="en-US" sz="12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CAPO GRUPPO</a:t>
            </a:r>
            <a:endParaRPr i="0" sz="1200" u="none" cap="none" strike="noStrik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i="0" lang="en-US" sz="12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direzione team 1</a:t>
            </a:r>
            <a:endParaRPr i="0" sz="1200" u="none" cap="none" strike="noStrik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16" name="Google Shape;216;p34"/>
          <p:cNvSpPr/>
          <p:nvPr/>
        </p:nvSpPr>
        <p:spPr>
          <a:xfrm>
            <a:off x="3659247" y="2905203"/>
            <a:ext cx="1825500" cy="393900"/>
          </a:xfrm>
          <a:prstGeom prst="rect">
            <a:avLst/>
          </a:prstGeom>
          <a:solidFill>
            <a:srgbClr val="46BD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i="0" lang="en-US" sz="12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CAPO GRUPPO</a:t>
            </a:r>
            <a:endParaRPr i="0" sz="1200" u="none" cap="none" strike="noStrik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0" lang="en-US" sz="1200" u="none" cap="none" strike="noStrike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direzione team 1</a:t>
            </a:r>
            <a:endParaRPr i="0" sz="1200" u="none" cap="none" strike="noStrik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17" name="Google Shape;217;p34"/>
          <p:cNvSpPr/>
          <p:nvPr/>
        </p:nvSpPr>
        <p:spPr>
          <a:xfrm>
            <a:off x="6490959" y="3649026"/>
            <a:ext cx="1825500" cy="393900"/>
          </a:xfrm>
          <a:prstGeom prst="rect">
            <a:avLst/>
          </a:prstGeom>
          <a:solidFill>
            <a:srgbClr val="D0EBE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>
                <a:solidFill>
                  <a:srgbClr val="88888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Funzioni operative</a:t>
            </a:r>
            <a:endParaRPr sz="1200">
              <a:solidFill>
                <a:srgbClr val="888888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18" name="Google Shape;218;p34"/>
          <p:cNvSpPr/>
          <p:nvPr/>
        </p:nvSpPr>
        <p:spPr>
          <a:xfrm>
            <a:off x="3659573" y="3649026"/>
            <a:ext cx="1825500" cy="393900"/>
          </a:xfrm>
          <a:prstGeom prst="rect">
            <a:avLst/>
          </a:prstGeom>
          <a:solidFill>
            <a:srgbClr val="D0EBE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0" lang="en-US" sz="1200" u="none" cap="none" strike="noStrike">
                <a:solidFill>
                  <a:srgbClr val="88888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Funzioni operative</a:t>
            </a:r>
            <a:endParaRPr i="0" sz="1600" u="none" cap="none" strike="noStrike">
              <a:solidFill>
                <a:srgbClr val="888888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19" name="Google Shape;219;p34"/>
          <p:cNvSpPr/>
          <p:nvPr/>
        </p:nvSpPr>
        <p:spPr>
          <a:xfrm>
            <a:off x="649839" y="3591726"/>
            <a:ext cx="1825500" cy="393900"/>
          </a:xfrm>
          <a:prstGeom prst="rect">
            <a:avLst/>
          </a:prstGeom>
          <a:solidFill>
            <a:srgbClr val="D0EBE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>
                <a:solidFill>
                  <a:srgbClr val="88888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Funzioni operative</a:t>
            </a:r>
            <a:endParaRPr sz="1200">
              <a:solidFill>
                <a:srgbClr val="888888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cxnSp>
        <p:nvCxnSpPr>
          <p:cNvPr id="220" name="Google Shape;220;p34"/>
          <p:cNvCxnSpPr>
            <a:stCxn id="214" idx="2"/>
            <a:endCxn id="216" idx="0"/>
          </p:cNvCxnSpPr>
          <p:nvPr/>
        </p:nvCxnSpPr>
        <p:spPr>
          <a:xfrm flipH="1" rot="-5400000">
            <a:off x="4397400" y="2729900"/>
            <a:ext cx="349800" cy="600"/>
          </a:xfrm>
          <a:prstGeom prst="bentConnector3">
            <a:avLst>
              <a:gd fmla="val 5001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1" name="Google Shape;221;p34"/>
          <p:cNvCxnSpPr>
            <a:stCxn id="215" idx="0"/>
            <a:endCxn id="214" idx="2"/>
          </p:cNvCxnSpPr>
          <p:nvPr/>
        </p:nvCxnSpPr>
        <p:spPr>
          <a:xfrm rot="-5400000">
            <a:off x="2842238" y="1275556"/>
            <a:ext cx="450000" cy="3009300"/>
          </a:xfrm>
          <a:prstGeom prst="bentConnector3">
            <a:avLst>
              <a:gd fmla="val 4999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2" name="Google Shape;222;p34"/>
          <p:cNvCxnSpPr>
            <a:stCxn id="219" idx="0"/>
            <a:endCxn id="215" idx="2"/>
          </p:cNvCxnSpPr>
          <p:nvPr/>
        </p:nvCxnSpPr>
        <p:spPr>
          <a:xfrm rot="-5400000">
            <a:off x="1466589" y="3495126"/>
            <a:ext cx="192600" cy="600"/>
          </a:xfrm>
          <a:prstGeom prst="bentConnector3">
            <a:avLst>
              <a:gd fmla="val 49986" name="adj1"/>
            </a:avLst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3" name="Google Shape;223;p34"/>
          <p:cNvCxnSpPr>
            <a:stCxn id="218" idx="0"/>
            <a:endCxn id="216" idx="2"/>
          </p:cNvCxnSpPr>
          <p:nvPr/>
        </p:nvCxnSpPr>
        <p:spPr>
          <a:xfrm rot="-5400000">
            <a:off x="4397723" y="3473826"/>
            <a:ext cx="349800" cy="600"/>
          </a:xfrm>
          <a:prstGeom prst="bentConnector3">
            <a:avLst>
              <a:gd fmla="val 49996" name="adj1"/>
            </a:avLst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4" name="Google Shape;224;p34"/>
          <p:cNvSpPr/>
          <p:nvPr/>
        </p:nvSpPr>
        <p:spPr>
          <a:xfrm>
            <a:off x="6490947" y="3005215"/>
            <a:ext cx="1825500" cy="393900"/>
          </a:xfrm>
          <a:prstGeom prst="rect">
            <a:avLst/>
          </a:prstGeom>
          <a:solidFill>
            <a:srgbClr val="46BD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i="0" lang="en-US" sz="12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CAPO GRUPPO</a:t>
            </a:r>
            <a:endParaRPr i="0" sz="1200" u="none" cap="none" strike="noStrik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0" lang="en-US" sz="1200" u="none" cap="none" strike="noStrike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direzione team 1</a:t>
            </a:r>
            <a:endParaRPr i="0" sz="1200" u="none" cap="none" strike="noStrik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cxnSp>
        <p:nvCxnSpPr>
          <p:cNvPr id="225" name="Google Shape;225;p34"/>
          <p:cNvCxnSpPr>
            <a:stCxn id="214" idx="2"/>
            <a:endCxn id="224" idx="0"/>
          </p:cNvCxnSpPr>
          <p:nvPr/>
        </p:nvCxnSpPr>
        <p:spPr>
          <a:xfrm flipH="1" rot="-5400000">
            <a:off x="5762850" y="1364450"/>
            <a:ext cx="450000" cy="2831700"/>
          </a:xfrm>
          <a:prstGeom prst="bentConnector3">
            <a:avLst>
              <a:gd fmla="val 49991" name="adj1"/>
            </a:avLst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6" name="Google Shape;226;p34"/>
          <p:cNvCxnSpPr>
            <a:stCxn id="217" idx="0"/>
            <a:endCxn id="224" idx="2"/>
          </p:cNvCxnSpPr>
          <p:nvPr/>
        </p:nvCxnSpPr>
        <p:spPr>
          <a:xfrm rot="-5400000">
            <a:off x="7279059" y="3523776"/>
            <a:ext cx="249900" cy="600"/>
          </a:xfrm>
          <a:prstGeom prst="bentConnector3">
            <a:avLst>
              <a:gd fmla="val 50017" name="adj1"/>
            </a:avLst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7" name="Google Shape;227;p34"/>
          <p:cNvSpPr/>
          <p:nvPr/>
        </p:nvSpPr>
        <p:spPr>
          <a:xfrm>
            <a:off x="6491247" y="2007659"/>
            <a:ext cx="1825500" cy="393900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i="0" lang="en-US" sz="1200" u="none" cap="none" strike="noStrike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Assistente al TUTOR</a:t>
            </a:r>
            <a:endParaRPr i="0" sz="1200" u="none" cap="none" strike="noStrike">
              <a:solidFill>
                <a:schemeClr val="accent5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cxnSp>
        <p:nvCxnSpPr>
          <p:cNvPr id="228" name="Google Shape;228;p34"/>
          <p:cNvCxnSpPr>
            <a:stCxn id="214" idx="3"/>
            <a:endCxn id="227" idx="1"/>
          </p:cNvCxnSpPr>
          <p:nvPr/>
        </p:nvCxnSpPr>
        <p:spPr>
          <a:xfrm>
            <a:off x="5780850" y="2204600"/>
            <a:ext cx="710400" cy="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US"/>
              <a:t>Obiettivi de</a:t>
            </a:r>
            <a:r>
              <a:rPr lang="en-US" sz="28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lla Sfida</a:t>
            </a:r>
            <a:endParaRPr/>
          </a:p>
        </p:txBody>
      </p:sp>
      <p:sp>
        <p:nvSpPr>
          <p:cNvPr id="65" name="Google Shape;65;p13"/>
          <p:cNvSpPr txBox="1"/>
          <p:nvPr>
            <p:ph idx="1" type="body"/>
          </p:nvPr>
        </p:nvSpPr>
        <p:spPr>
          <a:xfrm>
            <a:off x="311700" y="847675"/>
            <a:ext cx="7138200" cy="42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700"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11430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400"/>
              <a:t>Individuare </a:t>
            </a:r>
            <a:r>
              <a:rPr b="1" lang="en-US" sz="1400">
                <a:solidFill>
                  <a:srgbClr val="46BDC6"/>
                </a:solidFill>
                <a:latin typeface="Montserrat"/>
                <a:ea typeface="Montserrat"/>
                <a:cs typeface="Montserrat"/>
                <a:sym typeface="Montserrat"/>
              </a:rPr>
              <a:t>nuova</a:t>
            </a:r>
            <a:r>
              <a:rPr lang="en-US" sz="1400">
                <a:solidFill>
                  <a:srgbClr val="46BDC6"/>
                </a:solidFill>
              </a:rPr>
              <a:t> </a:t>
            </a:r>
            <a:r>
              <a:rPr b="1" lang="en-US" sz="1400">
                <a:solidFill>
                  <a:srgbClr val="46BDC6"/>
                </a:solidFill>
                <a:latin typeface="Montserrat"/>
                <a:ea typeface="Montserrat"/>
                <a:cs typeface="Montserrat"/>
                <a:sym typeface="Montserrat"/>
              </a:rPr>
              <a:t>funzione</a:t>
            </a: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400"/>
              <a:t>del bene monumentale che lo metta al </a:t>
            </a:r>
            <a:r>
              <a:rPr b="1" lang="en-US" sz="1400">
                <a:solidFill>
                  <a:srgbClr val="46BDC6"/>
                </a:solidFill>
                <a:latin typeface="Montserrat"/>
                <a:ea typeface="Montserrat"/>
                <a:cs typeface="Montserrat"/>
                <a:sym typeface="Montserrat"/>
              </a:rPr>
              <a:t>centro</a:t>
            </a:r>
            <a:r>
              <a:rPr lang="en-US" sz="1400">
                <a:solidFill>
                  <a:srgbClr val="46BDC6"/>
                </a:solidFill>
              </a:rPr>
              <a:t> </a:t>
            </a:r>
            <a:r>
              <a:rPr lang="en-US" sz="1400"/>
              <a:t>della vita della comunità ma anche che la valorizzi come emergenza monumentale della pianura veronese e possibile sede anche di attività economiche e di rappresentanza compatibili con la</a:t>
            </a: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en-US" sz="1400">
                <a:solidFill>
                  <a:srgbClr val="46BDC6"/>
                </a:solidFill>
                <a:latin typeface="Montserrat"/>
                <a:ea typeface="Montserrat"/>
                <a:cs typeface="Montserrat"/>
                <a:sym typeface="Montserrat"/>
              </a:rPr>
              <a:t>storia del</a:t>
            </a:r>
            <a:r>
              <a:rPr lang="en-US" sz="1400">
                <a:solidFill>
                  <a:srgbClr val="46BDC6"/>
                </a:solidFill>
              </a:rPr>
              <a:t> </a:t>
            </a:r>
            <a:r>
              <a:rPr b="1" lang="en-US" sz="1400">
                <a:solidFill>
                  <a:srgbClr val="46BDC6"/>
                </a:solidFill>
                <a:latin typeface="Montserrat"/>
                <a:ea typeface="Montserrat"/>
                <a:cs typeface="Montserrat"/>
                <a:sym typeface="Montserrat"/>
              </a:rPr>
              <a:t>luogo</a:t>
            </a:r>
            <a:r>
              <a:rPr lang="en-US" sz="1400"/>
              <a:t> e le sue caratteristiche.</a:t>
            </a:r>
            <a:endParaRPr sz="1400"/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/>
          </a:p>
          <a:p>
            <a:pPr indent="0" lvl="0" marL="1143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I</a:t>
            </a:r>
            <a:r>
              <a:rPr lang="en-US" sz="1400"/>
              <a:t>ndividuare </a:t>
            </a:r>
            <a:r>
              <a:rPr b="1" lang="en-US" sz="1400">
                <a:solidFill>
                  <a:srgbClr val="46BDC6"/>
                </a:solidFill>
                <a:latin typeface="Montserrat"/>
                <a:ea typeface="Montserrat"/>
                <a:cs typeface="Montserrat"/>
                <a:sym typeface="Montserrat"/>
              </a:rPr>
              <a:t>collaborazioni</a:t>
            </a:r>
            <a:r>
              <a:rPr lang="en-US" sz="1400"/>
              <a:t> con associazioni e con soggetti del mondo imprenditoriale in grado di tenere unita la necessità di recupero e conservazione di un bene monumentale importante con una necessaria </a:t>
            </a:r>
            <a:r>
              <a:rPr b="1" lang="en-US" sz="1400">
                <a:solidFill>
                  <a:srgbClr val="46BDC6"/>
                </a:solidFill>
                <a:latin typeface="Montserrat"/>
                <a:ea typeface="Montserrat"/>
                <a:cs typeface="Montserrat"/>
                <a:sym typeface="Montserrat"/>
              </a:rPr>
              <a:t>nuova vita</a:t>
            </a:r>
            <a:r>
              <a:rPr lang="en-US" sz="1400"/>
              <a:t> e</a:t>
            </a:r>
            <a:r>
              <a:rPr b="1" lang="en-US" sz="1400"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en-US" sz="1400">
                <a:solidFill>
                  <a:srgbClr val="46BDC6"/>
                </a:solidFill>
                <a:latin typeface="Montserrat"/>
                <a:ea typeface="Montserrat"/>
                <a:cs typeface="Montserrat"/>
                <a:sym typeface="Montserrat"/>
              </a:rPr>
              <a:t>nuova funzione</a:t>
            </a:r>
            <a:r>
              <a:rPr lang="en-US" sz="1400"/>
              <a:t> della Rocca che la trasformi in motore </a:t>
            </a:r>
            <a:r>
              <a:rPr b="1" lang="en-US" sz="1400">
                <a:solidFill>
                  <a:srgbClr val="46BDC6"/>
                </a:solidFill>
                <a:latin typeface="Montserrat"/>
                <a:ea typeface="Montserrat"/>
                <a:cs typeface="Montserrat"/>
                <a:sym typeface="Montserrat"/>
              </a:rPr>
              <a:t>culturale</a:t>
            </a:r>
            <a:r>
              <a:rPr lang="en-US" sz="1400"/>
              <a:t> ed </a:t>
            </a:r>
            <a:r>
              <a:rPr b="1" lang="en-US" sz="1400">
                <a:solidFill>
                  <a:srgbClr val="46BDC6"/>
                </a:solidFill>
                <a:latin typeface="Montserrat"/>
                <a:ea typeface="Montserrat"/>
                <a:cs typeface="Montserrat"/>
                <a:sym typeface="Montserrat"/>
              </a:rPr>
              <a:t>economico</a:t>
            </a:r>
            <a:r>
              <a:rPr lang="en-US" sz="1400"/>
              <a:t> per il territorio veronese.</a:t>
            </a:r>
            <a:endParaRPr sz="1400"/>
          </a:p>
          <a:p>
            <a:pPr indent="0" lvl="0" marL="1143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b="1" lang="en-US" sz="14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Attività</a:t>
            </a:r>
            <a:r>
              <a:rPr lang="en-US" sz="1400">
                <a:solidFill>
                  <a:schemeClr val="accent5"/>
                </a:solidFill>
              </a:rPr>
              <a:t> </a:t>
            </a:r>
            <a:r>
              <a:rPr lang="en-US" sz="1400"/>
              <a:t>da inserire all’interno della Rocca </a:t>
            </a:r>
            <a:br>
              <a:rPr lang="en-US" sz="1400"/>
            </a:br>
            <a:r>
              <a:rPr lang="en-US" sz="1400"/>
              <a:t>(funzioni pubbliche e private).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b="1" lang="en-US" sz="14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Forme di finanziamento</a:t>
            </a:r>
            <a:r>
              <a:rPr lang="en-US" sz="1400"/>
              <a:t> per attuare il progetto </a:t>
            </a:r>
            <a:br>
              <a:rPr lang="en-US" sz="1400"/>
            </a:br>
            <a:r>
              <a:rPr lang="en-US" sz="1400"/>
              <a:t>(prevedere anche il supporto di aziende locali).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b="1" lang="en-US" sz="14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Forma di governance</a:t>
            </a:r>
            <a:r>
              <a:rPr lang="en-US" sz="1400">
                <a:solidFill>
                  <a:schemeClr val="accent5"/>
                </a:solidFill>
              </a:rPr>
              <a:t> </a:t>
            </a:r>
            <a:r>
              <a:rPr lang="en-US" sz="1400"/>
              <a:t>più opportuna per lo sviluppo del processo di recupero della Rocca (fondazione, comitato ecc.)</a:t>
            </a:r>
            <a:endParaRPr/>
          </a:p>
        </p:txBody>
      </p:sp>
      <p:pic>
        <p:nvPicPr>
          <p:cNvPr descr="File:Target logo.svg - Wikipedia" id="66" name="Google Shape;66;p13"/>
          <p:cNvPicPr preferRelativeResize="0"/>
          <p:nvPr/>
        </p:nvPicPr>
        <p:blipFill rotWithShape="1">
          <a:blip r:embed="rId3">
            <a:alphaModFix/>
          </a:blip>
          <a:srcRect b="23082" l="0" r="0" t="0"/>
          <a:stretch/>
        </p:blipFill>
        <p:spPr>
          <a:xfrm>
            <a:off x="7449850" y="1706200"/>
            <a:ext cx="1357851" cy="1388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US"/>
              <a:t>ODG primo Incontro</a:t>
            </a:r>
            <a:endParaRPr/>
          </a:p>
        </p:txBody>
      </p:sp>
      <p:sp>
        <p:nvSpPr>
          <p:cNvPr id="72" name="Google Shape;72;p14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-US" sz="1400">
                <a:solidFill>
                  <a:srgbClr val="66C5C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Conoscenza del Team</a:t>
            </a:r>
            <a:endParaRPr sz="12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Identificazione delle competenze e dei ruoli</a:t>
            </a:r>
            <a:br>
              <a:rPr lang="en-US"/>
            </a:br>
            <a:endParaRPr sz="1000"/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-US" sz="1400">
                <a:solidFill>
                  <a:srgbClr val="66C5C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Incontro del Comune di Nogarole</a:t>
            </a:r>
            <a:endParaRPr sz="1200"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Comprensione contesto, definizione </a:t>
            </a:r>
            <a:r>
              <a:rPr lang="en-US"/>
              <a:t>trasferta</a:t>
            </a:r>
            <a:r>
              <a:rPr lang="en-US"/>
              <a:t> e visita sito</a:t>
            </a:r>
            <a:br>
              <a:rPr lang="en-US"/>
            </a:br>
            <a:endParaRPr sz="1000"/>
          </a:p>
          <a:p>
            <a:pPr indent="-304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-US" sz="1400">
                <a:solidFill>
                  <a:srgbClr val="66C5C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Definizione di modalità di lavoro e calendario</a:t>
            </a:r>
            <a:endParaRPr sz="1400"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Strumenti gestione attività, documentazione</a:t>
            </a:r>
            <a:br>
              <a:rPr lang="en-US"/>
            </a:br>
            <a:endParaRPr sz="1000"/>
          </a:p>
          <a:p>
            <a:pPr indent="-304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-US" sz="1400">
                <a:solidFill>
                  <a:srgbClr val="66C5C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Sostenibilità del progetto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ESG, AGENDA 3030, </a:t>
            </a:r>
            <a:r>
              <a:rPr lang="en-US" sz="1400"/>
              <a:t>PDCA</a:t>
            </a:r>
            <a:br>
              <a:rPr lang="en-US" sz="1400"/>
            </a:br>
            <a:endParaRPr sz="1000"/>
          </a:p>
          <a:p>
            <a:pPr indent="-304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-US" sz="1400">
                <a:solidFill>
                  <a:srgbClr val="66C5C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Attività del progetto</a:t>
            </a:r>
            <a:endParaRPr sz="1400">
              <a:solidFill>
                <a:srgbClr val="66C5C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Analisi, attività, finanziamenti, governance, comunicazione</a:t>
            </a:r>
            <a:br>
              <a:rPr lang="en-US"/>
            </a:br>
            <a:endParaRPr sz="1000"/>
          </a:p>
          <a:p>
            <a:pPr indent="-304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-US" sz="1400">
                <a:solidFill>
                  <a:srgbClr val="66C5C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Brainstorming</a:t>
            </a:r>
            <a:endParaRPr sz="1400">
              <a:solidFill>
                <a:srgbClr val="66C5C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Prossimi passi</a:t>
            </a:r>
            <a:endParaRPr sz="1400">
              <a:solidFill>
                <a:srgbClr val="66C5C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3" name="Google Shape;73;p14"/>
          <p:cNvSpPr txBox="1"/>
          <p:nvPr/>
        </p:nvSpPr>
        <p:spPr>
          <a:xfrm>
            <a:off x="6000750" y="98642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4"/>
          <p:cNvSpPr txBox="1"/>
          <p:nvPr/>
        </p:nvSpPr>
        <p:spPr>
          <a:xfrm>
            <a:off x="1482700" y="637900"/>
            <a:ext cx="7683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75" name="Google Shape;75;p14"/>
          <p:cNvPicPr preferRelativeResize="0"/>
          <p:nvPr/>
        </p:nvPicPr>
        <p:blipFill rotWithShape="1">
          <a:blip r:embed="rId3">
            <a:alphaModFix/>
          </a:blip>
          <a:srcRect b="0" l="15716" r="20106" t="0"/>
          <a:stretch/>
        </p:blipFill>
        <p:spPr>
          <a:xfrm>
            <a:off x="7131325" y="1830400"/>
            <a:ext cx="1634749" cy="1695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US"/>
              <a:t>1 Conoscenza Team</a:t>
            </a:r>
            <a:endParaRPr/>
          </a:p>
        </p:txBody>
      </p:sp>
      <p:sp>
        <p:nvSpPr>
          <p:cNvPr id="81" name="Google Shape;81;p15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US" sz="1400"/>
              <a:t>OBIETTIVO</a:t>
            </a:r>
            <a:r>
              <a:rPr b="1" lang="en-US" sz="2800"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en-US" sz="28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⇔ </a:t>
            </a:r>
            <a:r>
              <a:rPr lang="en-US" sz="1400"/>
              <a:t>presentazione e conoscenza Team </a:t>
            </a:r>
            <a:endParaRPr sz="1400"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Presentazione Lorenzo Orlandi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Presentazione degli studenti: motivazioni personali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Raccolta contatti del team</a:t>
            </a:r>
            <a:endParaRPr/>
          </a:p>
          <a:p>
            <a:pPr indent="0" lvl="0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US" sz="1400"/>
              <a:t>Brainstorming sul progetto</a:t>
            </a:r>
            <a:endParaRPr sz="1400"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Obiettivo del gruppo - output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Comprensione esigenze e aspettative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Identificazione skills dei soggetti e capi gruppo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Identità: proposta nome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82" name="Google Shape;8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6775137" y="1526062"/>
            <a:ext cx="1958175" cy="1955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 Incontro Comune di Nogarole Rocca</a:t>
            </a:r>
            <a:endParaRPr/>
          </a:p>
        </p:txBody>
      </p:sp>
      <p:sp>
        <p:nvSpPr>
          <p:cNvPr id="88" name="Google Shape;88;p16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400"/>
              <a:t>Informazione sul </a:t>
            </a:r>
            <a:r>
              <a:rPr lang="en-US" sz="1400"/>
              <a:t>contesto storico della Rocca</a:t>
            </a:r>
            <a:endParaRPr sz="1400"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400"/>
              <a:t>Precedenti progetti di recupero e stato dell’arte</a:t>
            </a:r>
            <a:endParaRPr sz="1400"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400"/>
              <a:t>Comprensione limiti e opportunità del sito</a:t>
            </a:r>
            <a:endParaRPr sz="1400"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400"/>
              <a:t>Individuazione soggetti responsabili</a:t>
            </a:r>
            <a:endParaRPr sz="1400"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400"/>
              <a:t>Pianificazione incontro ℅ Comune di Nogarole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9" name="Google Shape;8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0613" y="1807225"/>
            <a:ext cx="1971675" cy="238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US"/>
              <a:t>3 Modalità di Lavoro</a:t>
            </a:r>
            <a:endParaRPr/>
          </a:p>
        </p:txBody>
      </p:sp>
      <p:sp>
        <p:nvSpPr>
          <p:cNvPr id="95" name="Google Shape;95;p17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3048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br>
              <a:rPr b="1" lang="en-US" sz="14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-US" sz="14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Strumenti di lavoro</a:t>
            </a:r>
            <a:endParaRPr sz="1400"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Google </a:t>
            </a:r>
            <a:r>
              <a:rPr lang="en-US" sz="1400"/>
              <a:t>Drive</a:t>
            </a:r>
            <a:r>
              <a:rPr lang="en-US" sz="1400"/>
              <a:t> per la condivisione documentale</a:t>
            </a:r>
            <a:endParaRPr sz="1400"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1400"/>
              <a:t>Google</a:t>
            </a:r>
            <a:r>
              <a:rPr lang="en-US" sz="1400"/>
              <a:t> Meet per gli incontri online</a:t>
            </a:r>
            <a:endParaRPr b="1" sz="1400">
              <a:solidFill>
                <a:srgbClr val="66C5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3048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1" lang="en-US" sz="14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Pianificazione azioni</a:t>
            </a:r>
            <a:endParaRPr b="1" sz="1400">
              <a:solidFill>
                <a:srgbClr val="66C5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1400"/>
              <a:t>Calendario</a:t>
            </a:r>
            <a:r>
              <a:rPr lang="en-US" sz="1400"/>
              <a:t> condiviso con scadenze e incontri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Attività e tempi del progetto</a:t>
            </a:r>
            <a:endParaRPr/>
          </a:p>
          <a:p>
            <a:pPr indent="0" lvl="0" marL="3048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1" lang="en-US" sz="14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Gruppi di lavoro</a:t>
            </a:r>
            <a:endParaRPr b="1" sz="1400">
              <a:solidFill>
                <a:srgbClr val="66C5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1400"/>
              <a:t>Identificazione team di lavoro e compiti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Ruoli e responsabilità studenti</a:t>
            </a:r>
            <a:endParaRPr sz="1400"/>
          </a:p>
          <a:p>
            <a:pPr indent="0" lvl="0" marL="3048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1" lang="en-US" sz="1400">
                <a:solidFill>
                  <a:srgbClr val="66C5C7"/>
                </a:solidFill>
                <a:latin typeface="Montserrat"/>
                <a:ea typeface="Montserrat"/>
                <a:cs typeface="Montserrat"/>
                <a:sym typeface="Montserrat"/>
              </a:rPr>
              <a:t>Comunicazione interna</a:t>
            </a:r>
            <a:endParaRPr sz="1400"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Report settimanale </a:t>
            </a:r>
            <a:r>
              <a:rPr lang="en-US" sz="1400"/>
              <a:t>di aggiornamento</a:t>
            </a:r>
            <a:endParaRPr sz="1400"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/>
              <a:t>Email referenti</a:t>
            </a:r>
            <a:endParaRPr/>
          </a:p>
          <a:p>
            <a:pPr indent="0" lvl="0" marL="30480" rtl="0" algn="l">
              <a:lnSpc>
                <a:spcPct val="115000"/>
              </a:lnSpc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1600"/>
              <a:buNone/>
            </a:pPr>
            <a:r>
              <a:t/>
            </a:r>
            <a:endParaRPr sz="1400"/>
          </a:p>
        </p:txBody>
      </p:sp>
      <p:pic>
        <p:nvPicPr>
          <p:cNvPr descr="Immagine di strumenti di ingranaggio | Immagini vettoriali gratuiti" id="96" name="Google Shape;9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4575" y="2302338"/>
            <a:ext cx="1453225" cy="1453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Calendario </a:t>
            </a:r>
            <a:r>
              <a:rPr lang="en-US" sz="1600"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1600" u="sng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LINK</a:t>
            </a:r>
            <a:endParaRPr/>
          </a:p>
        </p:txBody>
      </p:sp>
      <p:graphicFrame>
        <p:nvGraphicFramePr>
          <p:cNvPr id="102" name="Google Shape;102;p18"/>
          <p:cNvGraphicFramePr/>
          <p:nvPr/>
        </p:nvGraphicFramePr>
        <p:xfrm>
          <a:off x="256725" y="8589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{BCE560D4-77A3-478E-B99D-67C121907E76}</a:tableStyleId>
              </a:tblPr>
              <a:tblGrid>
                <a:gridCol w="904875"/>
                <a:gridCol w="666750"/>
                <a:gridCol w="1743075"/>
                <a:gridCol w="1991325"/>
                <a:gridCol w="3418875"/>
              </a:tblGrid>
              <a:tr h="3663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N°</a:t>
                      </a:r>
                      <a:endParaRPr b="1"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52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6BDC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DATA</a:t>
                      </a:r>
                      <a:endParaRPr b="1"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52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6BDC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PDCA</a:t>
                      </a:r>
                      <a:endParaRPr b="1"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52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6BDC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ATTIVITÀ</a:t>
                      </a:r>
                      <a:endParaRPr b="1"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52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6BDC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DESCRIZIONE</a:t>
                      </a:r>
                      <a:endParaRPr b="1" sz="12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ctr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52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6BDC6"/>
                    </a:solidFill>
                  </a:tcPr>
                </a:tc>
              </a:tr>
              <a:tr h="2369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52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17/02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52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PLAN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52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Kick Off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52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Incontro del Team Studenti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52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69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24/02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PLAN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Visita luogo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Trasferta a Nogarole Rocca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69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03/03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PLAN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Ideazione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Pianificazione bozza progettualità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69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rgbClr val="FF0000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4</a:t>
                      </a:r>
                      <a:endParaRPr sz="1300">
                        <a:solidFill>
                          <a:srgbClr val="FF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10/03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PLAN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Pianificazione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Risorse operative del progetto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69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10/03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PLAN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1° Presentazione 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Presentazione idee progetti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</a:tr>
              <a:tr h="2369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5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17/03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PLAN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Pianificazione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Dettaglio delle attività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69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6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24/03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DO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Progettazione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Valutazione delle eredità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69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7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31/03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DO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Elaborazione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Analisi della fattibilità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69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8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07/04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DO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Stesura finale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Tuning presentazione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69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09/04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2° Presentazione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</a:tr>
              <a:tr h="2369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9</a:t>
                      </a:r>
                      <a:endParaRPr sz="1300">
                        <a:solidFill>
                          <a:srgbClr val="FF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14/04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CHECK</a:t>
                      </a:r>
                      <a:endParaRPr sz="1300">
                        <a:solidFill>
                          <a:srgbClr val="FF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Analisi</a:t>
                      </a:r>
                      <a:endParaRPr sz="1300">
                        <a:solidFill>
                          <a:srgbClr val="FF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Valutazione feedback e miglioramento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69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10</a:t>
                      </a:r>
                      <a:endParaRPr sz="1300">
                        <a:solidFill>
                          <a:srgbClr val="FF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28/04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</a:t>
                      </a:r>
                      <a:endParaRPr sz="1300">
                        <a:solidFill>
                          <a:srgbClr val="FF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Tuning</a:t>
                      </a:r>
                      <a:endParaRPr sz="1300">
                        <a:solidFill>
                          <a:srgbClr val="FF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Adattamento e sviluppo</a:t>
                      </a:r>
                      <a:endParaRPr sz="13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69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FF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highlight>
                            <a:srgbClr val="FFF2CC"/>
                          </a:highlight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05/05</a:t>
                      </a:r>
                      <a:endParaRPr sz="1200">
                        <a:highlight>
                          <a:srgbClr val="FFF2CC"/>
                        </a:highlight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FF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Prove presentazione</a:t>
                      </a:r>
                      <a:endParaRPr sz="1200">
                        <a:solidFill>
                          <a:srgbClr val="FF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2369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12/05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🏁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Finale</a:t>
                      </a:r>
                      <a:endParaRPr sz="12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</a:txBody>
                  <a:tcPr marT="19050" marB="19050" marR="28575" marL="28575" anchor="b">
                    <a:lnL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9"/>
          <p:cNvSpPr txBox="1"/>
          <p:nvPr>
            <p:ph type="title"/>
          </p:nvPr>
        </p:nvSpPr>
        <p:spPr>
          <a:xfrm>
            <a:off x="311700" y="286275"/>
            <a:ext cx="794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US"/>
              <a:t>4 Sostenibilità</a:t>
            </a:r>
            <a:endParaRPr/>
          </a:p>
        </p:txBody>
      </p:sp>
      <p:sp>
        <p:nvSpPr>
          <p:cNvPr id="108" name="Google Shape;108;p19"/>
          <p:cNvSpPr txBox="1"/>
          <p:nvPr>
            <p:ph idx="1" type="body"/>
          </p:nvPr>
        </p:nvSpPr>
        <p:spPr>
          <a:xfrm>
            <a:off x="229925" y="751050"/>
            <a:ext cx="8520600" cy="42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US" sz="1400">
                <a:solidFill>
                  <a:srgbClr val="38761D"/>
                </a:solidFill>
              </a:rPr>
              <a:t>Environment</a:t>
            </a:r>
            <a:endParaRPr sz="1400">
              <a:solidFill>
                <a:srgbClr val="38761D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US" sz="1400">
                <a:solidFill>
                  <a:srgbClr val="FF9900"/>
                </a:solidFill>
              </a:rPr>
              <a:t>Social</a:t>
            </a:r>
            <a:endParaRPr sz="1400">
              <a:solidFill>
                <a:srgbClr val="FF9900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US" sz="1400">
                <a:solidFill>
                  <a:srgbClr val="4A86E8"/>
                </a:solidFill>
              </a:rPr>
              <a:t>Governance</a:t>
            </a:r>
            <a:endParaRPr sz="1400">
              <a:solidFill>
                <a:srgbClr val="4A86E8"/>
              </a:solidFill>
            </a:endParaRPr>
          </a:p>
        </p:txBody>
      </p:sp>
      <p:pic>
        <p:nvPicPr>
          <p:cNvPr id="109" name="Google Shape;10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6725" y="533213"/>
            <a:ext cx="5944079" cy="464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