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9144000"/>
  <p:notesSz cx="6858000" cy="9144000"/>
  <p:embeddedFontLst>
    <p:embeddedFont>
      <p:font typeface="Proxima Nova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ProximaNova-bold.fntdata"/><Relationship Id="rId16" Type="http://schemas.openxmlformats.org/officeDocument/2006/relationships/font" Target="fonts/ProximaNova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ProximaNova-boldItalic.fntdata"/><Relationship Id="rId6" Type="http://schemas.openxmlformats.org/officeDocument/2006/relationships/slide" Target="slides/slide1.xml"/><Relationship Id="rId18" Type="http://schemas.openxmlformats.org/officeDocument/2006/relationships/font" Target="fonts/ProximaNova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3e93c8fdd4_0_193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3e93c8fdd4_0_19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0" y="3997533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" name="Google Shape;11;p2"/>
          <p:cNvSpPr txBox="1"/>
          <p:nvPr>
            <p:ph type="ctrTitle"/>
          </p:nvPr>
        </p:nvSpPr>
        <p:spPr>
          <a:xfrm>
            <a:off x="510450" y="1676400"/>
            <a:ext cx="8123100" cy="2118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510450" y="4243083"/>
            <a:ext cx="8123100" cy="8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1"/>
          <p:cNvSpPr/>
          <p:nvPr/>
        </p:nvSpPr>
        <p:spPr>
          <a:xfrm>
            <a:off x="0" y="6727600"/>
            <a:ext cx="9144000" cy="1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11"/>
          <p:cNvSpPr txBox="1"/>
          <p:nvPr>
            <p:ph hasCustomPrompt="1" type="title"/>
          </p:nvPr>
        </p:nvSpPr>
        <p:spPr>
          <a:xfrm>
            <a:off x="311700" y="1321967"/>
            <a:ext cx="8520600" cy="25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/>
          <p:nvPr>
            <p:ph idx="1" type="body"/>
          </p:nvPr>
        </p:nvSpPr>
        <p:spPr>
          <a:xfrm>
            <a:off x="311700" y="4095067"/>
            <a:ext cx="8520600" cy="12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6" name="Google Shape;56;p13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indent="-342900" lvl="1" marL="91440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57" name="Google Shape;57;p13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3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3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oogle Shape;15;p3"/>
          <p:cNvCxnSpPr/>
          <p:nvPr/>
        </p:nvCxnSpPr>
        <p:spPr>
          <a:xfrm>
            <a:off x="0" y="3997533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" name="Google Shape;16;p3"/>
          <p:cNvSpPr txBox="1"/>
          <p:nvPr>
            <p:ph type="title"/>
          </p:nvPr>
        </p:nvSpPr>
        <p:spPr>
          <a:xfrm>
            <a:off x="510450" y="2743200"/>
            <a:ext cx="8123100" cy="1038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6727600"/>
            <a:ext cx="9144000" cy="1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idx="1" type="body"/>
          </p:nvPr>
        </p:nvSpPr>
        <p:spPr>
          <a:xfrm>
            <a:off x="281700" y="4835175"/>
            <a:ext cx="8580600" cy="163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Font typeface="Calibri"/>
              <a:buChar char="●"/>
              <a:defRPr>
                <a:latin typeface="Calibri"/>
                <a:ea typeface="Calibri"/>
                <a:cs typeface="Calibri"/>
                <a:sym typeface="Calibri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11150" lvl="5" marL="2743200">
              <a:spcBef>
                <a:spcPts val="0"/>
              </a:spcBef>
              <a:spcAft>
                <a:spcPts val="0"/>
              </a:spcAft>
              <a:buSzPts val="1300"/>
              <a:buChar char="■"/>
              <a:defRPr sz="13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2" type="body"/>
          </p:nvPr>
        </p:nvSpPr>
        <p:spPr>
          <a:xfrm>
            <a:off x="409200" y="875750"/>
            <a:ext cx="87348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/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2" name="Google Shape;32;p7"/>
          <p:cNvSpPr txBox="1"/>
          <p:nvPr>
            <p:ph idx="1" type="body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/>
          <p:nvPr>
            <p:ph type="title"/>
          </p:nvPr>
        </p:nvSpPr>
        <p:spPr>
          <a:xfrm>
            <a:off x="490250" y="701800"/>
            <a:ext cx="5797500" cy="545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6" name="Google Shape;36;p8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"/>
          <p:cNvSpPr/>
          <p:nvPr/>
        </p:nvSpPr>
        <p:spPr>
          <a:xfrm>
            <a:off x="4572000" y="100"/>
            <a:ext cx="457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9" name="Google Shape;39;p9"/>
          <p:cNvCxnSpPr/>
          <p:nvPr/>
        </p:nvCxnSpPr>
        <p:spPr>
          <a:xfrm>
            <a:off x="5029675" y="59940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0" name="Google Shape;40;p9"/>
          <p:cNvSpPr txBox="1"/>
          <p:nvPr>
            <p:ph type="title"/>
          </p:nvPr>
        </p:nvSpPr>
        <p:spPr>
          <a:xfrm>
            <a:off x="265500" y="1607767"/>
            <a:ext cx="4045200" cy="201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1" name="Google Shape;41;p9"/>
          <p:cNvSpPr txBox="1"/>
          <p:nvPr>
            <p:ph idx="1" type="subTitle"/>
          </p:nvPr>
        </p:nvSpPr>
        <p:spPr>
          <a:xfrm>
            <a:off x="265500" y="3692001"/>
            <a:ext cx="4045200" cy="179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2" name="Google Shape;42;p9"/>
          <p:cNvSpPr txBox="1"/>
          <p:nvPr>
            <p:ph idx="2" type="body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Google Shape;43;p9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0"/>
          <p:cNvSpPr txBox="1"/>
          <p:nvPr>
            <p:ph idx="1" type="body"/>
          </p:nvPr>
        </p:nvSpPr>
        <p:spPr>
          <a:xfrm>
            <a:off x="311700" y="5649100"/>
            <a:ext cx="5998800" cy="79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/>
        </p:txBody>
      </p:sp>
      <p:sp>
        <p:nvSpPr>
          <p:cNvPr id="46" name="Google Shape;46;p1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pearmin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type="ctrTitle"/>
          </p:nvPr>
        </p:nvSpPr>
        <p:spPr>
          <a:xfrm>
            <a:off x="510450" y="1676400"/>
            <a:ext cx="8123100" cy="211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rPr>
              <a:t>Progetto Rocca</a:t>
            </a:r>
            <a:br>
              <a:rPr lang="en-US" sz="440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80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rPr>
              <a:t>Traccia indice di Presentazione</a:t>
            </a:r>
            <a:endParaRPr sz="4200">
              <a:solidFill>
                <a:schemeClr val="lt2"/>
              </a:solidFill>
            </a:endParaRPr>
          </a:p>
        </p:txBody>
      </p:sp>
      <p:sp>
        <p:nvSpPr>
          <p:cNvPr id="65" name="Google Shape;65;p14"/>
          <p:cNvSpPr txBox="1"/>
          <p:nvPr>
            <p:ph idx="1" type="subTitle"/>
          </p:nvPr>
        </p:nvSpPr>
        <p:spPr>
          <a:xfrm>
            <a:off x="510450" y="4243069"/>
            <a:ext cx="8123100" cy="14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en-US" sz="3400">
                <a:solidFill>
                  <a:srgbClr val="888888"/>
                </a:solidFill>
              </a:rPr>
              <a:t>Struttura del progetto, </a:t>
            </a:r>
            <a:br>
              <a:rPr lang="en-US" sz="3400">
                <a:solidFill>
                  <a:srgbClr val="888888"/>
                </a:solidFill>
              </a:rPr>
            </a:br>
            <a:r>
              <a:rPr lang="en-US" sz="3400">
                <a:solidFill>
                  <a:srgbClr val="888888"/>
                </a:solidFill>
              </a:rPr>
              <a:t>attività e obiettivi</a:t>
            </a:r>
            <a:endParaRPr sz="3400"/>
          </a:p>
        </p:txBody>
      </p:sp>
      <p:pic>
        <p:nvPicPr>
          <p:cNvPr id="66" name="Google Shape;66;p14" title="clab-logo-colori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59738" y="651875"/>
            <a:ext cx="1024525" cy="1024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3"/>
          <p:cNvSpPr txBox="1"/>
          <p:nvPr>
            <p:ph idx="1" type="body"/>
          </p:nvPr>
        </p:nvSpPr>
        <p:spPr>
          <a:xfrm>
            <a:off x="281700" y="4835175"/>
            <a:ext cx="8580600" cy="16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6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US" sz="2000">
                <a:solidFill>
                  <a:srgbClr val="9900FF"/>
                </a:solidFill>
                <a:latin typeface="Calibri"/>
                <a:ea typeface="Calibri"/>
                <a:cs typeface="Calibri"/>
                <a:sym typeface="Calibri"/>
              </a:rPr>
              <a:t>Attività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Analisi delle performance e implementazione di azioni correttive.</a:t>
            </a:r>
            <a:endParaRPr sz="2000"/>
          </a:p>
          <a:p>
            <a:pPr indent="-266700" lvl="0" marL="342900" rtl="0" algn="l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2000"/>
              <a:buChar char="●"/>
            </a:pPr>
            <a:r>
              <a:rPr lang="en-US" sz="2000">
                <a:solidFill>
                  <a:srgbClr val="9900FF"/>
                </a:solidFill>
                <a:latin typeface="Calibri"/>
                <a:ea typeface="Calibri"/>
                <a:cs typeface="Calibri"/>
                <a:sym typeface="Calibri"/>
              </a:rPr>
              <a:t>Obiettivi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Ottimizzare il progetto e favorire una crescita sostenibile nel tempo.</a:t>
            </a:r>
            <a:endParaRPr sz="2000"/>
          </a:p>
        </p:txBody>
      </p:sp>
      <p:sp>
        <p:nvSpPr>
          <p:cNvPr id="133" name="Google Shape;133;p23"/>
          <p:cNvSpPr txBox="1"/>
          <p:nvPr>
            <p:ph idx="2" type="body"/>
          </p:nvPr>
        </p:nvSpPr>
        <p:spPr>
          <a:xfrm>
            <a:off x="409200" y="875750"/>
            <a:ext cx="8734800" cy="310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9900FF"/>
                </a:solidFill>
                <a:latin typeface="Arial"/>
                <a:ea typeface="Arial"/>
                <a:cs typeface="Arial"/>
                <a:sym typeface="Arial"/>
              </a:rPr>
              <a:t>8. SVILUPPO E MIGLIORAMENTO CONTINUO</a:t>
            </a:r>
            <a:endParaRPr b="1" sz="3000">
              <a:solidFill>
                <a:srgbClr val="99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Azioni correttive e adattamenti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Strategie di miglioramento e crescita futura</a:t>
            </a:r>
            <a:endParaRPr sz="25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type="title"/>
          </p:nvPr>
        </p:nvSpPr>
        <p:spPr>
          <a:xfrm>
            <a:off x="311700" y="2885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Indice del progetto</a:t>
            </a:r>
            <a:endParaRPr/>
          </a:p>
        </p:txBody>
      </p:sp>
      <p:sp>
        <p:nvSpPr>
          <p:cNvPr id="72" name="Google Shape;72;p15"/>
          <p:cNvSpPr/>
          <p:nvPr/>
        </p:nvSpPr>
        <p:spPr>
          <a:xfrm>
            <a:off x="464088" y="5726500"/>
            <a:ext cx="1796700" cy="798600"/>
          </a:xfrm>
          <a:prstGeom prst="rect">
            <a:avLst/>
          </a:prstGeom>
          <a:solidFill>
            <a:srgbClr val="9900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SVILUPPO E MIGLIORAMENTO</a:t>
            </a:r>
            <a:endParaRPr b="1" sz="15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3" name="Google Shape;73;p15"/>
          <p:cNvSpPr/>
          <p:nvPr/>
        </p:nvSpPr>
        <p:spPr>
          <a:xfrm>
            <a:off x="464100" y="3471800"/>
            <a:ext cx="1865400" cy="798600"/>
          </a:xfrm>
          <a:prstGeom prst="rect">
            <a:avLst/>
          </a:prstGeom>
          <a:solidFill>
            <a:srgbClr val="38761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FUNZIONAMENTO OPERATIVO</a:t>
            </a:r>
            <a:endParaRPr b="1" sz="15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4" name="Google Shape;74;p15"/>
          <p:cNvSpPr/>
          <p:nvPr/>
        </p:nvSpPr>
        <p:spPr>
          <a:xfrm>
            <a:off x="4495788" y="2347538"/>
            <a:ext cx="1796700" cy="798600"/>
          </a:xfrm>
          <a:prstGeom prst="rect">
            <a:avLst/>
          </a:prstGeom>
          <a:solidFill>
            <a:srgbClr val="3C78D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PIANIFICAZIONE STRATEGICA</a:t>
            </a:r>
            <a:endParaRPr b="1" sz="15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5" name="Google Shape;75;p15"/>
          <p:cNvSpPr/>
          <p:nvPr/>
        </p:nvSpPr>
        <p:spPr>
          <a:xfrm>
            <a:off x="2462767" y="2347538"/>
            <a:ext cx="1796700" cy="798600"/>
          </a:xfrm>
          <a:prstGeom prst="rect">
            <a:avLst/>
          </a:prstGeom>
          <a:solidFill>
            <a:srgbClr val="1155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GESTIONE E GOVERNANCE</a:t>
            </a:r>
            <a:endParaRPr b="1" sz="15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6" name="Google Shape;76;p15"/>
          <p:cNvSpPr/>
          <p:nvPr/>
        </p:nvSpPr>
        <p:spPr>
          <a:xfrm>
            <a:off x="464096" y="2347538"/>
            <a:ext cx="1796700" cy="798600"/>
          </a:xfrm>
          <a:prstGeom prst="rect">
            <a:avLst/>
          </a:prstGeom>
          <a:solidFill>
            <a:srgbClr val="1C458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CONTESTO E VISIONE</a:t>
            </a:r>
            <a:endParaRPr b="1" sz="15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7" name="Google Shape;77;p15"/>
          <p:cNvSpPr/>
          <p:nvPr/>
        </p:nvSpPr>
        <p:spPr>
          <a:xfrm>
            <a:off x="464100" y="1208175"/>
            <a:ext cx="1796700" cy="798600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INTRODUZIONE</a:t>
            </a:r>
            <a:endParaRPr b="1" sz="15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8" name="Google Shape;78;p15"/>
          <p:cNvSpPr/>
          <p:nvPr/>
        </p:nvSpPr>
        <p:spPr>
          <a:xfrm>
            <a:off x="498442" y="4599150"/>
            <a:ext cx="1796700" cy="798600"/>
          </a:xfrm>
          <a:prstGeom prst="rect">
            <a:avLst/>
          </a:prstGeom>
          <a:solidFill>
            <a:srgbClr val="85200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MONITORAGGIO EFFICACIA</a:t>
            </a:r>
            <a:endParaRPr b="1" sz="15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9" name="Google Shape;79;p15"/>
          <p:cNvSpPr/>
          <p:nvPr/>
        </p:nvSpPr>
        <p:spPr>
          <a:xfrm>
            <a:off x="6487025" y="2347550"/>
            <a:ext cx="1796700" cy="798600"/>
          </a:xfrm>
          <a:prstGeom prst="rect">
            <a:avLst/>
          </a:prstGeom>
          <a:solidFill>
            <a:srgbClr val="6D9EE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RISORSE E SOSTEGNO</a:t>
            </a:r>
            <a:endParaRPr b="1" sz="15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80" name="Google Shape;80;p15"/>
          <p:cNvCxnSpPr>
            <a:stCxn id="77" idx="3"/>
          </p:cNvCxnSpPr>
          <p:nvPr/>
        </p:nvCxnSpPr>
        <p:spPr>
          <a:xfrm>
            <a:off x="2260800" y="1607475"/>
            <a:ext cx="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1" name="Google Shape;81;p15"/>
          <p:cNvCxnSpPr>
            <a:stCxn id="76" idx="3"/>
            <a:endCxn id="75" idx="1"/>
          </p:cNvCxnSpPr>
          <p:nvPr/>
        </p:nvCxnSpPr>
        <p:spPr>
          <a:xfrm>
            <a:off x="2260796" y="2746838"/>
            <a:ext cx="2019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2" name="Google Shape;82;p15"/>
          <p:cNvCxnSpPr>
            <a:stCxn id="75" idx="3"/>
            <a:endCxn id="74" idx="1"/>
          </p:cNvCxnSpPr>
          <p:nvPr/>
        </p:nvCxnSpPr>
        <p:spPr>
          <a:xfrm>
            <a:off x="4259467" y="2746838"/>
            <a:ext cx="2364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3" name="Google Shape;83;p15"/>
          <p:cNvCxnSpPr>
            <a:stCxn id="74" idx="3"/>
            <a:endCxn id="79" idx="1"/>
          </p:cNvCxnSpPr>
          <p:nvPr/>
        </p:nvCxnSpPr>
        <p:spPr>
          <a:xfrm>
            <a:off x="6292488" y="2746838"/>
            <a:ext cx="194400" cy="600"/>
          </a:xfrm>
          <a:prstGeom prst="bentConnector3">
            <a:avLst>
              <a:gd fmla="val 50035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4" name="Google Shape;84;p15"/>
          <p:cNvCxnSpPr>
            <a:stCxn id="79" idx="3"/>
          </p:cNvCxnSpPr>
          <p:nvPr/>
        </p:nvCxnSpPr>
        <p:spPr>
          <a:xfrm>
            <a:off x="8283725" y="2746850"/>
            <a:ext cx="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5" name="Google Shape;85;p15"/>
          <p:cNvSpPr txBox="1"/>
          <p:nvPr/>
        </p:nvSpPr>
        <p:spPr>
          <a:xfrm>
            <a:off x="6908850" y="4599150"/>
            <a:ext cx="1297200" cy="139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1155CC"/>
                </a:solidFill>
                <a:latin typeface="Proxima Nova"/>
                <a:ea typeface="Proxima Nova"/>
                <a:cs typeface="Proxima Nova"/>
                <a:sym typeface="Proxima Nova"/>
              </a:rPr>
              <a:t>PLAN </a:t>
            </a:r>
            <a:endParaRPr b="1" sz="1800">
              <a:solidFill>
                <a:srgbClr val="1155CC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38761D"/>
                </a:solidFill>
                <a:latin typeface="Proxima Nova"/>
                <a:ea typeface="Proxima Nova"/>
                <a:cs typeface="Proxima Nova"/>
                <a:sym typeface="Proxima Nova"/>
              </a:rPr>
              <a:t>DO </a:t>
            </a:r>
            <a:r>
              <a:rPr b="1" lang="en-US" sz="1800">
                <a:solidFill>
                  <a:srgbClr val="85200C"/>
                </a:solidFill>
                <a:latin typeface="Proxima Nova"/>
                <a:ea typeface="Proxima Nova"/>
                <a:cs typeface="Proxima Nova"/>
                <a:sym typeface="Proxima Nova"/>
              </a:rPr>
              <a:t>CHECK</a:t>
            </a:r>
            <a:br>
              <a:rPr b="1" lang="en-US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1" lang="en-US" sz="1800">
                <a:solidFill>
                  <a:srgbClr val="9900FF"/>
                </a:solidFill>
                <a:latin typeface="Proxima Nova"/>
                <a:ea typeface="Proxima Nova"/>
                <a:cs typeface="Proxima Nova"/>
                <a:sym typeface="Proxima Nova"/>
              </a:rPr>
              <a:t>ACT</a:t>
            </a:r>
            <a:endParaRPr b="1" sz="1800">
              <a:solidFill>
                <a:srgbClr val="9900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6"/>
          <p:cNvSpPr txBox="1"/>
          <p:nvPr>
            <p:ph idx="1" type="body"/>
          </p:nvPr>
        </p:nvSpPr>
        <p:spPr>
          <a:xfrm>
            <a:off x="281700" y="4835175"/>
            <a:ext cx="8580600" cy="16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2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6700" lvl="0" marL="342900" rtl="0" algn="l">
              <a:lnSpc>
                <a:spcPct val="95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US" sz="2000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Attività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Analisi del contesto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 d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efinizione della metodologia.</a:t>
            </a:r>
            <a:endParaRPr sz="2000"/>
          </a:p>
          <a:p>
            <a:pPr indent="-266700" lvl="0" marL="342900" rtl="0" algn="l">
              <a:lnSpc>
                <a:spcPct val="95000"/>
              </a:lnSpc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2000"/>
              <a:buChar char="●"/>
            </a:pPr>
            <a:r>
              <a:rPr lang="en-US" sz="2000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Obiettivi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Fornire una p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anoramica del progetto 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 chiarire gli i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ntenti strategici.</a:t>
            </a:r>
            <a:endParaRPr sz="2000"/>
          </a:p>
        </p:txBody>
      </p:sp>
      <p:sp>
        <p:nvSpPr>
          <p:cNvPr id="91" name="Google Shape;91;p16"/>
          <p:cNvSpPr txBox="1"/>
          <p:nvPr>
            <p:ph idx="2" type="body"/>
          </p:nvPr>
        </p:nvSpPr>
        <p:spPr>
          <a:xfrm>
            <a:off x="409200" y="875750"/>
            <a:ext cx="8734800" cy="354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1. INTRODUZIONE</a:t>
            </a:r>
            <a:endParaRPr b="1" sz="3200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Contesto generale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Obiettivi del progetto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Metodologia</a:t>
            </a:r>
            <a:endParaRPr sz="25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/>
          <p:nvPr>
            <p:ph idx="1" type="body"/>
          </p:nvPr>
        </p:nvSpPr>
        <p:spPr>
          <a:xfrm>
            <a:off x="281700" y="4835175"/>
            <a:ext cx="8580600" cy="16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2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6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US" sz="2000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</a:rPr>
              <a:t>Attività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Studio 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della 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storia della Rocca 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 a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nalisi del contesto territoriale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2000"/>
          </a:p>
          <a:p>
            <a:pPr indent="-266700" lvl="0" marL="342900" rtl="0" algn="l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2000"/>
              <a:buChar char="●"/>
            </a:pPr>
            <a:r>
              <a:rPr lang="en-US" sz="2000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</a:rPr>
              <a:t>Obiettivi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Identificare le opportunità di sviluppo 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 c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oinvolgere gli stakeholder.</a:t>
            </a:r>
            <a:endParaRPr sz="2000"/>
          </a:p>
        </p:txBody>
      </p:sp>
      <p:sp>
        <p:nvSpPr>
          <p:cNvPr id="97" name="Google Shape;97;p17"/>
          <p:cNvSpPr txBox="1"/>
          <p:nvPr>
            <p:ph idx="2" type="body"/>
          </p:nvPr>
        </p:nvSpPr>
        <p:spPr>
          <a:xfrm>
            <a:off x="409200" y="875750"/>
            <a:ext cx="8734800" cy="351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2. CONTESTO E VISIONE</a:t>
            </a:r>
            <a:endParaRPr b="1" sz="3000">
              <a:solidFill>
                <a:srgbClr val="1155C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Storia della Rocca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Contesto territoriale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Aspettative e opportunità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Stakeholder e coinvolgimento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Rilevanza del progetto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Missione e principi guida</a:t>
            </a:r>
            <a:endParaRPr sz="25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8"/>
          <p:cNvSpPr txBox="1"/>
          <p:nvPr>
            <p:ph idx="1" type="body"/>
          </p:nvPr>
        </p:nvSpPr>
        <p:spPr>
          <a:xfrm>
            <a:off x="281700" y="4835175"/>
            <a:ext cx="8580600" cy="16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None/>
            </a:pPr>
            <a:r>
              <a:t/>
            </a:r>
            <a:endParaRPr sz="2025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8287" lvl="0" marL="342900" rtl="0" algn="l">
              <a:lnSpc>
                <a:spcPct val="105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25"/>
              <a:buChar char="●"/>
            </a:pPr>
            <a:r>
              <a:rPr lang="en-US" sz="2025">
                <a:solidFill>
                  <a:srgbClr val="3C78D8"/>
                </a:solidFill>
                <a:latin typeface="Calibri"/>
                <a:ea typeface="Calibri"/>
                <a:cs typeface="Calibri"/>
                <a:sym typeface="Calibri"/>
              </a:rPr>
              <a:t>Attività</a:t>
            </a:r>
            <a:r>
              <a:rPr lang="en-US" sz="2025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Definizione della struttura operativa e </a:t>
            </a:r>
            <a:r>
              <a:rPr lang="en-US" sz="2025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dei p</a:t>
            </a:r>
            <a:r>
              <a:rPr lang="en-US" sz="2025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rincipi di governance.</a:t>
            </a:r>
            <a:endParaRPr sz="2025"/>
          </a:p>
          <a:p>
            <a:pPr indent="-268287" lvl="0" marL="342900" rtl="0" algn="l">
              <a:lnSpc>
                <a:spcPct val="105000"/>
              </a:lnSpc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2025"/>
              <a:buChar char="●"/>
            </a:pPr>
            <a:r>
              <a:rPr lang="en-US" sz="2025">
                <a:solidFill>
                  <a:srgbClr val="3C78D8"/>
                </a:solidFill>
                <a:latin typeface="Calibri"/>
                <a:ea typeface="Calibri"/>
                <a:cs typeface="Calibri"/>
                <a:sym typeface="Calibri"/>
              </a:rPr>
              <a:t>Obiettivi</a:t>
            </a:r>
            <a:r>
              <a:rPr lang="en-US" sz="2025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Creare un sistema di gestione efficace e allineato agli standard ESG.</a:t>
            </a:r>
            <a:endParaRPr sz="2025"/>
          </a:p>
        </p:txBody>
      </p:sp>
      <p:sp>
        <p:nvSpPr>
          <p:cNvPr id="103" name="Google Shape;103;p18"/>
          <p:cNvSpPr txBox="1"/>
          <p:nvPr>
            <p:ph idx="2" type="body"/>
          </p:nvPr>
        </p:nvSpPr>
        <p:spPr>
          <a:xfrm>
            <a:off x="409200" y="875750"/>
            <a:ext cx="8734800" cy="343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3C78D8"/>
                </a:solidFill>
                <a:latin typeface="Arial"/>
                <a:ea typeface="Arial"/>
                <a:cs typeface="Arial"/>
                <a:sym typeface="Arial"/>
              </a:rPr>
              <a:t>3. GESTIONE E GOVERNANCE</a:t>
            </a:r>
            <a:endParaRPr b="1" sz="3000">
              <a:solidFill>
                <a:srgbClr val="3C78D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Struttura dell’organo operativo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Politica di gestione e governance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Destinazione d’uso della Rocca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Obiettivi ESA e allineamento agli SDGs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Partner e collaborazioni strategiche</a:t>
            </a:r>
            <a:endParaRPr sz="25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9"/>
          <p:cNvSpPr txBox="1"/>
          <p:nvPr>
            <p:ph idx="1" type="body"/>
          </p:nvPr>
        </p:nvSpPr>
        <p:spPr>
          <a:xfrm>
            <a:off x="281700" y="4835175"/>
            <a:ext cx="8646300" cy="16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None/>
            </a:pPr>
            <a:r>
              <a:t/>
            </a:r>
            <a:endParaRPr sz="2025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8287" lvl="0" marL="342900" rtl="0" algn="l">
              <a:lnSpc>
                <a:spcPct val="105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25"/>
              <a:buChar char="●"/>
            </a:pPr>
            <a:r>
              <a:rPr lang="en-US" sz="2025">
                <a:solidFill>
                  <a:srgbClr val="3C78D8"/>
                </a:solidFill>
                <a:latin typeface="Calibri"/>
                <a:ea typeface="Calibri"/>
                <a:cs typeface="Calibri"/>
                <a:sym typeface="Calibri"/>
              </a:rPr>
              <a:t>Attività</a:t>
            </a:r>
            <a:r>
              <a:rPr lang="en-US" sz="2025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Pianificazione delle attività, analisi SWOT e gestione dei rischi.</a:t>
            </a:r>
            <a:endParaRPr sz="2025"/>
          </a:p>
          <a:p>
            <a:pPr indent="-268287" lvl="0" marL="342900" rtl="0" algn="l">
              <a:lnSpc>
                <a:spcPct val="105000"/>
              </a:lnSpc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2025"/>
              <a:buChar char="●"/>
            </a:pPr>
            <a:r>
              <a:rPr lang="en-US" sz="2025">
                <a:solidFill>
                  <a:srgbClr val="3C78D8"/>
                </a:solidFill>
                <a:latin typeface="Calibri"/>
                <a:ea typeface="Calibri"/>
                <a:cs typeface="Calibri"/>
                <a:sym typeface="Calibri"/>
              </a:rPr>
              <a:t>Obiettivi</a:t>
            </a:r>
            <a:r>
              <a:rPr lang="en-US" sz="2025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Definire strategie per il successo e indicatori di performance.</a:t>
            </a:r>
            <a:endParaRPr sz="2025"/>
          </a:p>
        </p:txBody>
      </p:sp>
      <p:sp>
        <p:nvSpPr>
          <p:cNvPr id="109" name="Google Shape;109;p19"/>
          <p:cNvSpPr txBox="1"/>
          <p:nvPr>
            <p:ph idx="2" type="body"/>
          </p:nvPr>
        </p:nvSpPr>
        <p:spPr>
          <a:xfrm>
            <a:off x="409200" y="875750"/>
            <a:ext cx="8734800" cy="351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3C78D8"/>
                </a:solidFill>
                <a:latin typeface="Arial"/>
                <a:ea typeface="Arial"/>
                <a:cs typeface="Arial"/>
                <a:sym typeface="Arial"/>
              </a:rPr>
              <a:t>4. PIANIFICAZIONE STRATEGICA</a:t>
            </a:r>
            <a:endParaRPr b="1" sz="3000">
              <a:solidFill>
                <a:srgbClr val="3C78D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Attività previste e fasi di sviluppo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Analisi SWOT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Valutazione dei rischi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Definizione degli indicatori di performance (KPI)</a:t>
            </a:r>
            <a:endParaRPr sz="25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0"/>
          <p:cNvSpPr txBox="1"/>
          <p:nvPr>
            <p:ph idx="1" type="body"/>
          </p:nvPr>
        </p:nvSpPr>
        <p:spPr>
          <a:xfrm>
            <a:off x="281700" y="4835175"/>
            <a:ext cx="9303900" cy="16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6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US" sz="2000">
                <a:solidFill>
                  <a:srgbClr val="6FA8DC"/>
                </a:solidFill>
                <a:latin typeface="Calibri"/>
                <a:ea typeface="Calibri"/>
                <a:cs typeface="Calibri"/>
                <a:sym typeface="Calibri"/>
              </a:rPr>
              <a:t>Attività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Valutazione delle risorse disponibili e necessarie.</a:t>
            </a:r>
            <a:endParaRPr sz="2000"/>
          </a:p>
          <a:p>
            <a:pPr indent="-266700" lvl="0" marL="342900" rtl="0" algn="l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2000"/>
              <a:buChar char="●"/>
            </a:pPr>
            <a:r>
              <a:rPr lang="en-US" sz="2000">
                <a:solidFill>
                  <a:srgbClr val="6FA8DC"/>
                </a:solidFill>
                <a:latin typeface="Calibri"/>
                <a:ea typeface="Calibri"/>
                <a:cs typeface="Calibri"/>
                <a:sym typeface="Calibri"/>
              </a:rPr>
              <a:t>Obiettivi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Garantire sostenibilità ambientale, sociale ed economica (ESG).</a:t>
            </a:r>
            <a:endParaRPr sz="2000"/>
          </a:p>
        </p:txBody>
      </p:sp>
      <p:sp>
        <p:nvSpPr>
          <p:cNvPr id="115" name="Google Shape;115;p20"/>
          <p:cNvSpPr txBox="1"/>
          <p:nvPr>
            <p:ph idx="2" type="body"/>
          </p:nvPr>
        </p:nvSpPr>
        <p:spPr>
          <a:xfrm>
            <a:off x="409200" y="875750"/>
            <a:ext cx="8734800" cy="349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6FA8DC"/>
                </a:solidFill>
                <a:latin typeface="Arial"/>
                <a:ea typeface="Arial"/>
                <a:cs typeface="Arial"/>
                <a:sym typeface="Arial"/>
              </a:rPr>
              <a:t>5. RISORSE E SOSTEGNO</a:t>
            </a:r>
            <a:endParaRPr b="1" sz="3000">
              <a:solidFill>
                <a:srgbClr val="6FA8D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Risorse disponibili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Sostenibilità ambientale (E)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Risorse umane e sociali (S)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Aspetti economici e finanziari (G)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Competenze richieste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Strategia di comunicazione e promozione</a:t>
            </a:r>
            <a:endParaRPr sz="25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1"/>
          <p:cNvSpPr txBox="1"/>
          <p:nvPr>
            <p:ph idx="1" type="body"/>
          </p:nvPr>
        </p:nvSpPr>
        <p:spPr>
          <a:xfrm>
            <a:off x="281700" y="4835175"/>
            <a:ext cx="8580600" cy="16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None/>
            </a:pPr>
            <a:r>
              <a:t/>
            </a:r>
            <a:endParaRPr sz="2025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8287" lvl="0" marL="342900" rtl="0" algn="l">
              <a:lnSpc>
                <a:spcPct val="105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25"/>
              <a:buChar char="●"/>
            </a:pPr>
            <a:r>
              <a:rPr lang="en-US" sz="2025">
                <a:solidFill>
                  <a:srgbClr val="38761D"/>
                </a:solidFill>
                <a:latin typeface="Calibri"/>
                <a:ea typeface="Calibri"/>
                <a:cs typeface="Calibri"/>
                <a:sym typeface="Calibri"/>
              </a:rPr>
              <a:t>Attività</a:t>
            </a:r>
            <a:r>
              <a:rPr lang="en-US" sz="2025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Definizione di servizi, fornitori, logistica e gestione operativa.</a:t>
            </a:r>
            <a:endParaRPr sz="2025"/>
          </a:p>
          <a:p>
            <a:pPr indent="-268287" lvl="0" marL="342900" rtl="0" algn="l">
              <a:lnSpc>
                <a:spcPct val="105000"/>
              </a:lnSpc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2025"/>
              <a:buChar char="●"/>
            </a:pPr>
            <a:r>
              <a:rPr lang="en-US" sz="2025">
                <a:solidFill>
                  <a:srgbClr val="38761D"/>
                </a:solidFill>
                <a:latin typeface="Calibri"/>
                <a:ea typeface="Calibri"/>
                <a:cs typeface="Calibri"/>
                <a:sym typeface="Calibri"/>
              </a:rPr>
              <a:t>Obiettivi</a:t>
            </a:r>
            <a:r>
              <a:rPr lang="en-US" sz="2025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Assicurare un funzionamento efficiente e accessibile per gli utenti.</a:t>
            </a:r>
            <a:endParaRPr sz="2025"/>
          </a:p>
        </p:txBody>
      </p:sp>
      <p:sp>
        <p:nvSpPr>
          <p:cNvPr id="121" name="Google Shape;121;p21"/>
          <p:cNvSpPr txBox="1"/>
          <p:nvPr>
            <p:ph idx="2" type="body"/>
          </p:nvPr>
        </p:nvSpPr>
        <p:spPr>
          <a:xfrm>
            <a:off x="409200" y="875750"/>
            <a:ext cx="87348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38761D"/>
                </a:solidFill>
                <a:latin typeface="Arial"/>
                <a:ea typeface="Arial"/>
                <a:cs typeface="Arial"/>
                <a:sym typeface="Arial"/>
              </a:rPr>
              <a:t>6. FUNZIONAMENTO OPERATIVO</a:t>
            </a:r>
            <a:endParaRPr b="1" sz="3000">
              <a:solidFill>
                <a:srgbClr val="38761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Infrastrutture e spazi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Servizi offerti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Fornitori e collaborazioni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Ristorazione e accoglienza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Allestimenti e gestione degli spazi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Opportunità di lavoro e coinvolgimento della comunità</a:t>
            </a:r>
            <a:endParaRPr sz="25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/>
          <p:nvPr>
            <p:ph idx="1" type="body"/>
          </p:nvPr>
        </p:nvSpPr>
        <p:spPr>
          <a:xfrm>
            <a:off x="281700" y="4835175"/>
            <a:ext cx="8580600" cy="16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6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US" sz="2000">
                <a:solidFill>
                  <a:srgbClr val="741B47"/>
                </a:solidFill>
                <a:latin typeface="Calibri"/>
                <a:ea typeface="Calibri"/>
                <a:cs typeface="Calibri"/>
                <a:sym typeface="Calibri"/>
              </a:rPr>
              <a:t>Attività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Implementazione di KPI, audit e monitoraggi periodici.</a:t>
            </a:r>
            <a:endParaRPr sz="2000"/>
          </a:p>
          <a:p>
            <a:pPr indent="-266700" lvl="0" marL="342900" rtl="0" algn="l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2000"/>
              <a:buChar char="●"/>
            </a:pPr>
            <a:r>
              <a:rPr lang="en-US" sz="2000">
                <a:solidFill>
                  <a:srgbClr val="741B47"/>
                </a:solidFill>
                <a:latin typeface="Calibri"/>
                <a:ea typeface="Calibri"/>
                <a:cs typeface="Calibri"/>
                <a:sym typeface="Calibri"/>
              </a:rPr>
              <a:t>Obiettivi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Garantire rispetto degli obiettivi prefissati e trasparenza dei risultati.</a:t>
            </a:r>
            <a:endParaRPr sz="2000"/>
          </a:p>
        </p:txBody>
      </p:sp>
      <p:sp>
        <p:nvSpPr>
          <p:cNvPr id="127" name="Google Shape;127;p22"/>
          <p:cNvSpPr txBox="1"/>
          <p:nvPr>
            <p:ph idx="2" type="body"/>
          </p:nvPr>
        </p:nvSpPr>
        <p:spPr>
          <a:xfrm>
            <a:off x="409200" y="875750"/>
            <a:ext cx="87348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41B47"/>
                </a:solidFill>
                <a:latin typeface="Arial"/>
                <a:ea typeface="Arial"/>
                <a:cs typeface="Arial"/>
                <a:sym typeface="Arial"/>
              </a:rPr>
              <a:t>7. MONITORAGGIO E VERIFICA</a:t>
            </a:r>
            <a:endParaRPr b="1" sz="3000">
              <a:solidFill>
                <a:srgbClr val="741B47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Sistema di monitoraggio e valutazione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KPI e metriche di successo</a:t>
            </a:r>
            <a:endParaRPr sz="2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Char char="●"/>
            </a:pPr>
            <a:r>
              <a:rPr lang="en-US" sz="2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Audit interni e controlli periodici</a:t>
            </a:r>
            <a:endParaRPr sz="25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